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31"/>
  </p:notesMasterIdLst>
  <p:sldIdLst>
    <p:sldId id="290" r:id="rId6"/>
    <p:sldId id="299" r:id="rId7"/>
    <p:sldId id="292" r:id="rId8"/>
    <p:sldId id="314" r:id="rId9"/>
    <p:sldId id="321" r:id="rId10"/>
    <p:sldId id="260" r:id="rId11"/>
    <p:sldId id="304" r:id="rId12"/>
    <p:sldId id="315" r:id="rId13"/>
    <p:sldId id="300" r:id="rId14"/>
    <p:sldId id="302" r:id="rId15"/>
    <p:sldId id="301" r:id="rId16"/>
    <p:sldId id="303" r:id="rId17"/>
    <p:sldId id="305" r:id="rId18"/>
    <p:sldId id="257" r:id="rId19"/>
    <p:sldId id="258" r:id="rId20"/>
    <p:sldId id="262" r:id="rId21"/>
    <p:sldId id="318" r:id="rId22"/>
    <p:sldId id="259" r:id="rId23"/>
    <p:sldId id="319" r:id="rId24"/>
    <p:sldId id="320" r:id="rId25"/>
    <p:sldId id="310" r:id="rId26"/>
    <p:sldId id="311" r:id="rId27"/>
    <p:sldId id="317" r:id="rId28"/>
    <p:sldId id="313" r:id="rId29"/>
    <p:sldId id="273" r:id="rId3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D097"/>
    <a:srgbClr val="67B3D6"/>
    <a:srgbClr val="5EBCE6"/>
    <a:srgbClr val="0D94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A2F4A6-5586-4CA2-86F6-1B24B247F061}" v="6" dt="2021-04-19T12:36:05.921"/>
    <p1510:client id="{5A931E9E-F2EA-49C2-B057-52DDE93354E4}" v="2" dt="2021-04-19T16:41:05.534"/>
    <p1510:client id="{66E92658-CDC6-49AC-94F5-2EB8FA614589}" v="8" dt="2021-04-19T16:06:09.694"/>
    <p1510:client id="{77D85C90-1EEF-4607-A42E-0485598D6A99}" v="92" dt="2021-04-19T14:03:08.998"/>
    <p1510:client id="{79FD80E5-B730-495D-B1A2-93968ADCF69E}" v="2474" dt="2021-04-19T16:42:14.889"/>
    <p1510:client id="{A2CD3A9A-004F-4F6D-B69F-216ACA0AAE51}" v="425" dt="2021-04-18T17:05:51.830"/>
    <p1510:client id="{B1A7A074-9B68-4175-B5CF-BA79170AB0F9}" v="9" dt="2021-04-19T12:41:18.442"/>
    <p1510:client id="{C3562AFC-CC77-4968-B5BF-E3C99850A11E}" v="205" dt="2021-04-19T16:52:28.895"/>
    <p1510:client id="{F6BF94D3-CFF4-A146-B1D2-9EA04546855D}" v="586" dt="2021-04-19T16:42:03.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854" autoAdjust="0"/>
  </p:normalViewPr>
  <p:slideViewPr>
    <p:cSldViewPr snapToGrid="0">
      <p:cViewPr>
        <p:scale>
          <a:sx n="50" d="100"/>
          <a:sy n="50" d="100"/>
        </p:scale>
        <p:origin x="3864" y="12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diagrams/_rels/data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FAF99-53CE-4953-A518-6828383C2923}"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CD70B0F6-E412-4293-9133-C7607D0FE395}">
      <dgm:prSet/>
      <dgm:spPr/>
      <dgm:t>
        <a:bodyPr/>
        <a:lstStyle/>
        <a:p>
          <a:r>
            <a:rPr lang="en-US"/>
            <a:t>Project Brief</a:t>
          </a:r>
        </a:p>
      </dgm:t>
    </dgm:pt>
    <dgm:pt modelId="{93975DC3-16B4-4F0F-9CEA-2CA2224EAFAA}" type="parTrans" cxnId="{E5024184-5CC3-47BB-BD79-E36B15AE9CEE}">
      <dgm:prSet/>
      <dgm:spPr/>
      <dgm:t>
        <a:bodyPr/>
        <a:lstStyle/>
        <a:p>
          <a:endParaRPr lang="en-US"/>
        </a:p>
      </dgm:t>
    </dgm:pt>
    <dgm:pt modelId="{BB5402B8-114B-4F17-89A2-0018377B27EA}" type="sibTrans" cxnId="{E5024184-5CC3-47BB-BD79-E36B15AE9CEE}">
      <dgm:prSet/>
      <dgm:spPr/>
      <dgm:t>
        <a:bodyPr/>
        <a:lstStyle/>
        <a:p>
          <a:endParaRPr lang="en-US"/>
        </a:p>
      </dgm:t>
    </dgm:pt>
    <dgm:pt modelId="{05EF3FCA-9CC6-4E17-9267-72ABEB0C2CB1}">
      <dgm:prSet/>
      <dgm:spPr/>
      <dgm:t>
        <a:bodyPr/>
        <a:lstStyle/>
        <a:p>
          <a:r>
            <a:rPr lang="en-US"/>
            <a:t>Background</a:t>
          </a:r>
        </a:p>
      </dgm:t>
    </dgm:pt>
    <dgm:pt modelId="{9417C81D-7CF1-4F82-82C1-2704024F7A69}" type="parTrans" cxnId="{7933B9F6-538F-487B-B47F-5A6DF8842A8C}">
      <dgm:prSet/>
      <dgm:spPr/>
      <dgm:t>
        <a:bodyPr/>
        <a:lstStyle/>
        <a:p>
          <a:endParaRPr lang="en-US"/>
        </a:p>
      </dgm:t>
    </dgm:pt>
    <dgm:pt modelId="{3BF28524-CCC6-4941-8DEE-DCEAA4230508}" type="sibTrans" cxnId="{7933B9F6-538F-487B-B47F-5A6DF8842A8C}">
      <dgm:prSet/>
      <dgm:spPr/>
      <dgm:t>
        <a:bodyPr/>
        <a:lstStyle/>
        <a:p>
          <a:endParaRPr lang="en-US"/>
        </a:p>
      </dgm:t>
    </dgm:pt>
    <dgm:pt modelId="{A92D8ED2-8DB9-4B53-ABC5-E45A88F9406F}">
      <dgm:prSet/>
      <dgm:spPr/>
      <dgm:t>
        <a:bodyPr/>
        <a:lstStyle/>
        <a:p>
          <a:r>
            <a:rPr lang="en-US"/>
            <a:t>Methodology</a:t>
          </a:r>
        </a:p>
      </dgm:t>
    </dgm:pt>
    <dgm:pt modelId="{67D013A4-4611-44A7-9390-277B9BD89EF3}" type="parTrans" cxnId="{14AF0C5A-7F9B-4B15-BB85-A4F4561E02A0}">
      <dgm:prSet/>
      <dgm:spPr/>
      <dgm:t>
        <a:bodyPr/>
        <a:lstStyle/>
        <a:p>
          <a:endParaRPr lang="en-US"/>
        </a:p>
      </dgm:t>
    </dgm:pt>
    <dgm:pt modelId="{E0EDC4D4-4B19-45D9-8E5E-B4990BB1FA35}" type="sibTrans" cxnId="{14AF0C5A-7F9B-4B15-BB85-A4F4561E02A0}">
      <dgm:prSet/>
      <dgm:spPr/>
      <dgm:t>
        <a:bodyPr/>
        <a:lstStyle/>
        <a:p>
          <a:endParaRPr lang="en-US"/>
        </a:p>
      </dgm:t>
    </dgm:pt>
    <dgm:pt modelId="{E496578F-7F86-4927-9886-A34FCBF8C0E6}">
      <dgm:prSet/>
      <dgm:spPr/>
      <dgm:t>
        <a:bodyPr/>
        <a:lstStyle/>
        <a:p>
          <a:r>
            <a:rPr lang="en-US"/>
            <a:t>Results &amp; Conclusions</a:t>
          </a:r>
        </a:p>
      </dgm:t>
    </dgm:pt>
    <dgm:pt modelId="{075B53CB-F18C-422E-A57D-97AD85204375}" type="parTrans" cxnId="{6DFEF2BB-A525-4796-B41B-83D65A6A7EBE}">
      <dgm:prSet/>
      <dgm:spPr/>
      <dgm:t>
        <a:bodyPr/>
        <a:lstStyle/>
        <a:p>
          <a:endParaRPr lang="en-US"/>
        </a:p>
      </dgm:t>
    </dgm:pt>
    <dgm:pt modelId="{9935DB09-5A48-44E4-A2F7-A6E6D5D4566D}" type="sibTrans" cxnId="{6DFEF2BB-A525-4796-B41B-83D65A6A7EBE}">
      <dgm:prSet/>
      <dgm:spPr/>
      <dgm:t>
        <a:bodyPr/>
        <a:lstStyle/>
        <a:p>
          <a:endParaRPr lang="en-US"/>
        </a:p>
      </dgm:t>
    </dgm:pt>
    <dgm:pt modelId="{7734960E-EF0E-44CC-A78D-36B3AB374497}">
      <dgm:prSet/>
      <dgm:spPr/>
      <dgm:t>
        <a:bodyPr/>
        <a:lstStyle/>
        <a:p>
          <a:r>
            <a:rPr lang="en-US"/>
            <a:t>Client Brief Expectations</a:t>
          </a:r>
        </a:p>
      </dgm:t>
    </dgm:pt>
    <dgm:pt modelId="{9D5D9A0F-D949-4D62-94AC-69B479485B7D}" type="parTrans" cxnId="{23899610-E404-46AF-859E-ACEA4955BB81}">
      <dgm:prSet/>
      <dgm:spPr/>
      <dgm:t>
        <a:bodyPr/>
        <a:lstStyle/>
        <a:p>
          <a:endParaRPr lang="en-US"/>
        </a:p>
      </dgm:t>
    </dgm:pt>
    <dgm:pt modelId="{F6E18888-5A6E-45C6-82E2-193DCC9B1B89}" type="sibTrans" cxnId="{23899610-E404-46AF-859E-ACEA4955BB81}">
      <dgm:prSet/>
      <dgm:spPr/>
      <dgm:t>
        <a:bodyPr/>
        <a:lstStyle/>
        <a:p>
          <a:endParaRPr lang="en-US"/>
        </a:p>
      </dgm:t>
    </dgm:pt>
    <dgm:pt modelId="{EA48090A-428F-4BE3-9172-FD95BD8912A5}">
      <dgm:prSet/>
      <dgm:spPr/>
      <dgm:t>
        <a:bodyPr/>
        <a:lstStyle/>
        <a:p>
          <a:r>
            <a:rPr lang="en-US"/>
            <a:t>Overall Reflection</a:t>
          </a:r>
        </a:p>
      </dgm:t>
    </dgm:pt>
    <dgm:pt modelId="{5BDB09EE-4D6B-4559-B936-10DB375F86FD}" type="parTrans" cxnId="{2063DC8A-F515-46E2-BFD2-A8047631A071}">
      <dgm:prSet/>
      <dgm:spPr/>
      <dgm:t>
        <a:bodyPr/>
        <a:lstStyle/>
        <a:p>
          <a:endParaRPr lang="en-US"/>
        </a:p>
      </dgm:t>
    </dgm:pt>
    <dgm:pt modelId="{28785C1F-983E-4D44-87E4-E27EB8656F6B}" type="sibTrans" cxnId="{2063DC8A-F515-46E2-BFD2-A8047631A071}">
      <dgm:prSet/>
      <dgm:spPr/>
      <dgm:t>
        <a:bodyPr/>
        <a:lstStyle/>
        <a:p>
          <a:endParaRPr lang="en-US"/>
        </a:p>
      </dgm:t>
    </dgm:pt>
    <dgm:pt modelId="{21D86505-C6E9-174E-B315-74F8A9B678EF}" type="pres">
      <dgm:prSet presAssocID="{CADFAF99-53CE-4953-A518-6828383C2923}" presName="vert0" presStyleCnt="0">
        <dgm:presLayoutVars>
          <dgm:dir/>
          <dgm:animOne val="branch"/>
          <dgm:animLvl val="lvl"/>
        </dgm:presLayoutVars>
      </dgm:prSet>
      <dgm:spPr/>
    </dgm:pt>
    <dgm:pt modelId="{AA1F6C61-E19E-D840-81D8-23B9943D5797}" type="pres">
      <dgm:prSet presAssocID="{CD70B0F6-E412-4293-9133-C7607D0FE395}" presName="thickLine" presStyleLbl="alignNode1" presStyleIdx="0" presStyleCnt="6"/>
      <dgm:spPr/>
    </dgm:pt>
    <dgm:pt modelId="{6935AB1A-9FE9-864E-9DA8-98E4CDD7A585}" type="pres">
      <dgm:prSet presAssocID="{CD70B0F6-E412-4293-9133-C7607D0FE395}" presName="horz1" presStyleCnt="0"/>
      <dgm:spPr/>
    </dgm:pt>
    <dgm:pt modelId="{82403C2C-1DD7-3946-8AF1-B24D8272DCC4}" type="pres">
      <dgm:prSet presAssocID="{CD70B0F6-E412-4293-9133-C7607D0FE395}" presName="tx1" presStyleLbl="revTx" presStyleIdx="0" presStyleCnt="6"/>
      <dgm:spPr/>
    </dgm:pt>
    <dgm:pt modelId="{BE0B9EEA-B70E-B048-9102-38D2BD08D2AA}" type="pres">
      <dgm:prSet presAssocID="{CD70B0F6-E412-4293-9133-C7607D0FE395}" presName="vert1" presStyleCnt="0"/>
      <dgm:spPr/>
    </dgm:pt>
    <dgm:pt modelId="{240F349E-7336-F34B-AFC4-44358DB77082}" type="pres">
      <dgm:prSet presAssocID="{05EF3FCA-9CC6-4E17-9267-72ABEB0C2CB1}" presName="thickLine" presStyleLbl="alignNode1" presStyleIdx="1" presStyleCnt="6"/>
      <dgm:spPr/>
    </dgm:pt>
    <dgm:pt modelId="{2AD99FC0-7C83-3E4C-8446-487E7321DFE5}" type="pres">
      <dgm:prSet presAssocID="{05EF3FCA-9CC6-4E17-9267-72ABEB0C2CB1}" presName="horz1" presStyleCnt="0"/>
      <dgm:spPr/>
    </dgm:pt>
    <dgm:pt modelId="{421D0A90-20A0-4440-B06A-C49845601C7A}" type="pres">
      <dgm:prSet presAssocID="{05EF3FCA-9CC6-4E17-9267-72ABEB0C2CB1}" presName="tx1" presStyleLbl="revTx" presStyleIdx="1" presStyleCnt="6"/>
      <dgm:spPr/>
    </dgm:pt>
    <dgm:pt modelId="{F11522F4-C365-A644-9C2D-43CAB76911AD}" type="pres">
      <dgm:prSet presAssocID="{05EF3FCA-9CC6-4E17-9267-72ABEB0C2CB1}" presName="vert1" presStyleCnt="0"/>
      <dgm:spPr/>
    </dgm:pt>
    <dgm:pt modelId="{D0D4AB4B-FE0F-0641-ACC2-CF29CDB6DCC5}" type="pres">
      <dgm:prSet presAssocID="{A92D8ED2-8DB9-4B53-ABC5-E45A88F9406F}" presName="thickLine" presStyleLbl="alignNode1" presStyleIdx="2" presStyleCnt="6"/>
      <dgm:spPr/>
    </dgm:pt>
    <dgm:pt modelId="{57F9D6AF-5533-C442-841D-2CC6D804AED5}" type="pres">
      <dgm:prSet presAssocID="{A92D8ED2-8DB9-4B53-ABC5-E45A88F9406F}" presName="horz1" presStyleCnt="0"/>
      <dgm:spPr/>
    </dgm:pt>
    <dgm:pt modelId="{302EC55D-7906-7B49-922F-39017C9510FC}" type="pres">
      <dgm:prSet presAssocID="{A92D8ED2-8DB9-4B53-ABC5-E45A88F9406F}" presName="tx1" presStyleLbl="revTx" presStyleIdx="2" presStyleCnt="6"/>
      <dgm:spPr/>
    </dgm:pt>
    <dgm:pt modelId="{B4015BB8-4020-3A4B-B881-5079EAD8A088}" type="pres">
      <dgm:prSet presAssocID="{A92D8ED2-8DB9-4B53-ABC5-E45A88F9406F}" presName="vert1" presStyleCnt="0"/>
      <dgm:spPr/>
    </dgm:pt>
    <dgm:pt modelId="{FB6858F1-46A3-E74E-A750-E350F47A6251}" type="pres">
      <dgm:prSet presAssocID="{E496578F-7F86-4927-9886-A34FCBF8C0E6}" presName="thickLine" presStyleLbl="alignNode1" presStyleIdx="3" presStyleCnt="6"/>
      <dgm:spPr/>
    </dgm:pt>
    <dgm:pt modelId="{644A5626-73C6-4742-8EBE-F095DDD3F548}" type="pres">
      <dgm:prSet presAssocID="{E496578F-7F86-4927-9886-A34FCBF8C0E6}" presName="horz1" presStyleCnt="0"/>
      <dgm:spPr/>
    </dgm:pt>
    <dgm:pt modelId="{7E8A5F89-58F6-A549-A133-62E9E5ADCAA9}" type="pres">
      <dgm:prSet presAssocID="{E496578F-7F86-4927-9886-A34FCBF8C0E6}" presName="tx1" presStyleLbl="revTx" presStyleIdx="3" presStyleCnt="6"/>
      <dgm:spPr/>
    </dgm:pt>
    <dgm:pt modelId="{CDC6E6A7-73DB-A74B-92B2-D6D55D9B8CB5}" type="pres">
      <dgm:prSet presAssocID="{E496578F-7F86-4927-9886-A34FCBF8C0E6}" presName="vert1" presStyleCnt="0"/>
      <dgm:spPr/>
    </dgm:pt>
    <dgm:pt modelId="{837623F6-FB1A-7F4B-8E37-55B6663F38E1}" type="pres">
      <dgm:prSet presAssocID="{7734960E-EF0E-44CC-A78D-36B3AB374497}" presName="thickLine" presStyleLbl="alignNode1" presStyleIdx="4" presStyleCnt="6"/>
      <dgm:spPr/>
    </dgm:pt>
    <dgm:pt modelId="{370745E6-21EE-9040-90B7-55D191014B47}" type="pres">
      <dgm:prSet presAssocID="{7734960E-EF0E-44CC-A78D-36B3AB374497}" presName="horz1" presStyleCnt="0"/>
      <dgm:spPr/>
    </dgm:pt>
    <dgm:pt modelId="{9005E39B-8104-B348-8787-DAD68CA5E68B}" type="pres">
      <dgm:prSet presAssocID="{7734960E-EF0E-44CC-A78D-36B3AB374497}" presName="tx1" presStyleLbl="revTx" presStyleIdx="4" presStyleCnt="6"/>
      <dgm:spPr/>
    </dgm:pt>
    <dgm:pt modelId="{B282DA0E-71B5-334F-85BE-13422074B7ED}" type="pres">
      <dgm:prSet presAssocID="{7734960E-EF0E-44CC-A78D-36B3AB374497}" presName="vert1" presStyleCnt="0"/>
      <dgm:spPr/>
    </dgm:pt>
    <dgm:pt modelId="{E9DE30F2-CE8A-7B49-A5D3-3FCDED84330D}" type="pres">
      <dgm:prSet presAssocID="{EA48090A-428F-4BE3-9172-FD95BD8912A5}" presName="thickLine" presStyleLbl="alignNode1" presStyleIdx="5" presStyleCnt="6"/>
      <dgm:spPr/>
    </dgm:pt>
    <dgm:pt modelId="{44C3BB3B-DB12-EB4D-B47D-5C30D81C9600}" type="pres">
      <dgm:prSet presAssocID="{EA48090A-428F-4BE3-9172-FD95BD8912A5}" presName="horz1" presStyleCnt="0"/>
      <dgm:spPr/>
    </dgm:pt>
    <dgm:pt modelId="{98CFFE14-F716-1040-915A-4B39933E17E1}" type="pres">
      <dgm:prSet presAssocID="{EA48090A-428F-4BE3-9172-FD95BD8912A5}" presName="tx1" presStyleLbl="revTx" presStyleIdx="5" presStyleCnt="6"/>
      <dgm:spPr/>
    </dgm:pt>
    <dgm:pt modelId="{D6D2602F-C6CD-AA42-9A8E-75FFCCEAD07C}" type="pres">
      <dgm:prSet presAssocID="{EA48090A-428F-4BE3-9172-FD95BD8912A5}" presName="vert1" presStyleCnt="0"/>
      <dgm:spPr/>
    </dgm:pt>
  </dgm:ptLst>
  <dgm:cxnLst>
    <dgm:cxn modelId="{23899610-E404-46AF-859E-ACEA4955BB81}" srcId="{CADFAF99-53CE-4953-A518-6828383C2923}" destId="{7734960E-EF0E-44CC-A78D-36B3AB374497}" srcOrd="4" destOrd="0" parTransId="{9D5D9A0F-D949-4D62-94AC-69B479485B7D}" sibTransId="{F6E18888-5A6E-45C6-82E2-193DCC9B1B89}"/>
    <dgm:cxn modelId="{B6222942-80D0-6E4C-B096-64C8875CCD99}" type="presOf" srcId="{7734960E-EF0E-44CC-A78D-36B3AB374497}" destId="{9005E39B-8104-B348-8787-DAD68CA5E68B}" srcOrd="0" destOrd="0" presId="urn:microsoft.com/office/officeart/2008/layout/LinedList"/>
    <dgm:cxn modelId="{14AF0C5A-7F9B-4B15-BB85-A4F4561E02A0}" srcId="{CADFAF99-53CE-4953-A518-6828383C2923}" destId="{A92D8ED2-8DB9-4B53-ABC5-E45A88F9406F}" srcOrd="2" destOrd="0" parTransId="{67D013A4-4611-44A7-9390-277B9BD89EF3}" sibTransId="{E0EDC4D4-4B19-45D9-8E5E-B4990BB1FA35}"/>
    <dgm:cxn modelId="{E5024184-5CC3-47BB-BD79-E36B15AE9CEE}" srcId="{CADFAF99-53CE-4953-A518-6828383C2923}" destId="{CD70B0F6-E412-4293-9133-C7607D0FE395}" srcOrd="0" destOrd="0" parTransId="{93975DC3-16B4-4F0F-9CEA-2CA2224EAFAA}" sibTransId="{BB5402B8-114B-4F17-89A2-0018377B27EA}"/>
    <dgm:cxn modelId="{2063DC8A-F515-46E2-BFD2-A8047631A071}" srcId="{CADFAF99-53CE-4953-A518-6828383C2923}" destId="{EA48090A-428F-4BE3-9172-FD95BD8912A5}" srcOrd="5" destOrd="0" parTransId="{5BDB09EE-4D6B-4559-B936-10DB375F86FD}" sibTransId="{28785C1F-983E-4D44-87E4-E27EB8656F6B}"/>
    <dgm:cxn modelId="{6C63A395-0DD8-3A48-863A-5522B4690FD4}" type="presOf" srcId="{EA48090A-428F-4BE3-9172-FD95BD8912A5}" destId="{98CFFE14-F716-1040-915A-4B39933E17E1}" srcOrd="0" destOrd="0" presId="urn:microsoft.com/office/officeart/2008/layout/LinedList"/>
    <dgm:cxn modelId="{7445329C-03EE-1F40-858F-2FCF20FD3B39}" type="presOf" srcId="{E496578F-7F86-4927-9886-A34FCBF8C0E6}" destId="{7E8A5F89-58F6-A549-A133-62E9E5ADCAA9}" srcOrd="0" destOrd="0" presId="urn:microsoft.com/office/officeart/2008/layout/LinedList"/>
    <dgm:cxn modelId="{EE85A3A3-701D-034D-820B-347C86BB73A5}" type="presOf" srcId="{A92D8ED2-8DB9-4B53-ABC5-E45A88F9406F}" destId="{302EC55D-7906-7B49-922F-39017C9510FC}" srcOrd="0" destOrd="0" presId="urn:microsoft.com/office/officeart/2008/layout/LinedList"/>
    <dgm:cxn modelId="{6DFEF2BB-A525-4796-B41B-83D65A6A7EBE}" srcId="{CADFAF99-53CE-4953-A518-6828383C2923}" destId="{E496578F-7F86-4927-9886-A34FCBF8C0E6}" srcOrd="3" destOrd="0" parTransId="{075B53CB-F18C-422E-A57D-97AD85204375}" sibTransId="{9935DB09-5A48-44E4-A2F7-A6E6D5D4566D}"/>
    <dgm:cxn modelId="{065B09D1-F0AC-F54C-A284-C1889C829A5C}" type="presOf" srcId="{05EF3FCA-9CC6-4E17-9267-72ABEB0C2CB1}" destId="{421D0A90-20A0-4440-B06A-C49845601C7A}" srcOrd="0" destOrd="0" presId="urn:microsoft.com/office/officeart/2008/layout/LinedList"/>
    <dgm:cxn modelId="{718440D1-FE38-2E4C-AA89-4FF9F1BB055A}" type="presOf" srcId="{CADFAF99-53CE-4953-A518-6828383C2923}" destId="{21D86505-C6E9-174E-B315-74F8A9B678EF}" srcOrd="0" destOrd="0" presId="urn:microsoft.com/office/officeart/2008/layout/LinedList"/>
    <dgm:cxn modelId="{60D367EB-84FF-3F4F-AB99-72AE66EA34B4}" type="presOf" srcId="{CD70B0F6-E412-4293-9133-C7607D0FE395}" destId="{82403C2C-1DD7-3946-8AF1-B24D8272DCC4}" srcOrd="0" destOrd="0" presId="urn:microsoft.com/office/officeart/2008/layout/LinedList"/>
    <dgm:cxn modelId="{7933B9F6-538F-487B-B47F-5A6DF8842A8C}" srcId="{CADFAF99-53CE-4953-A518-6828383C2923}" destId="{05EF3FCA-9CC6-4E17-9267-72ABEB0C2CB1}" srcOrd="1" destOrd="0" parTransId="{9417C81D-7CF1-4F82-82C1-2704024F7A69}" sibTransId="{3BF28524-CCC6-4941-8DEE-DCEAA4230508}"/>
    <dgm:cxn modelId="{5E1922A5-A413-BB46-BDB6-3118EEA9489C}" type="presParOf" srcId="{21D86505-C6E9-174E-B315-74F8A9B678EF}" destId="{AA1F6C61-E19E-D840-81D8-23B9943D5797}" srcOrd="0" destOrd="0" presId="urn:microsoft.com/office/officeart/2008/layout/LinedList"/>
    <dgm:cxn modelId="{7B902E68-EF60-D84A-B5FA-DFC0B5462D58}" type="presParOf" srcId="{21D86505-C6E9-174E-B315-74F8A9B678EF}" destId="{6935AB1A-9FE9-864E-9DA8-98E4CDD7A585}" srcOrd="1" destOrd="0" presId="urn:microsoft.com/office/officeart/2008/layout/LinedList"/>
    <dgm:cxn modelId="{F147E764-BA8C-1F4C-A2B0-7891D5E4F14C}" type="presParOf" srcId="{6935AB1A-9FE9-864E-9DA8-98E4CDD7A585}" destId="{82403C2C-1DD7-3946-8AF1-B24D8272DCC4}" srcOrd="0" destOrd="0" presId="urn:microsoft.com/office/officeart/2008/layout/LinedList"/>
    <dgm:cxn modelId="{51B81BD8-6384-514D-AE94-A1A1F8F4C6C7}" type="presParOf" srcId="{6935AB1A-9FE9-864E-9DA8-98E4CDD7A585}" destId="{BE0B9EEA-B70E-B048-9102-38D2BD08D2AA}" srcOrd="1" destOrd="0" presId="urn:microsoft.com/office/officeart/2008/layout/LinedList"/>
    <dgm:cxn modelId="{8EC08B5F-50C6-A34A-8722-36296BA9E011}" type="presParOf" srcId="{21D86505-C6E9-174E-B315-74F8A9B678EF}" destId="{240F349E-7336-F34B-AFC4-44358DB77082}" srcOrd="2" destOrd="0" presId="urn:microsoft.com/office/officeart/2008/layout/LinedList"/>
    <dgm:cxn modelId="{BE68697B-9F9A-C449-A7B7-54812D8A4E85}" type="presParOf" srcId="{21D86505-C6E9-174E-B315-74F8A9B678EF}" destId="{2AD99FC0-7C83-3E4C-8446-487E7321DFE5}" srcOrd="3" destOrd="0" presId="urn:microsoft.com/office/officeart/2008/layout/LinedList"/>
    <dgm:cxn modelId="{32D5DBB3-CAD5-774A-B44F-C22F41D48D78}" type="presParOf" srcId="{2AD99FC0-7C83-3E4C-8446-487E7321DFE5}" destId="{421D0A90-20A0-4440-B06A-C49845601C7A}" srcOrd="0" destOrd="0" presId="urn:microsoft.com/office/officeart/2008/layout/LinedList"/>
    <dgm:cxn modelId="{C7C6E3E4-B153-374B-95CB-EA48D9FC863E}" type="presParOf" srcId="{2AD99FC0-7C83-3E4C-8446-487E7321DFE5}" destId="{F11522F4-C365-A644-9C2D-43CAB76911AD}" srcOrd="1" destOrd="0" presId="urn:microsoft.com/office/officeart/2008/layout/LinedList"/>
    <dgm:cxn modelId="{357E6329-29B8-AF41-B884-6ADBE0B4D616}" type="presParOf" srcId="{21D86505-C6E9-174E-B315-74F8A9B678EF}" destId="{D0D4AB4B-FE0F-0641-ACC2-CF29CDB6DCC5}" srcOrd="4" destOrd="0" presId="urn:microsoft.com/office/officeart/2008/layout/LinedList"/>
    <dgm:cxn modelId="{BDD80C37-8CB4-E947-8B02-F6540E69FAB2}" type="presParOf" srcId="{21D86505-C6E9-174E-B315-74F8A9B678EF}" destId="{57F9D6AF-5533-C442-841D-2CC6D804AED5}" srcOrd="5" destOrd="0" presId="urn:microsoft.com/office/officeart/2008/layout/LinedList"/>
    <dgm:cxn modelId="{D68F59E0-EEB1-7D49-84DB-3B0591B9556E}" type="presParOf" srcId="{57F9D6AF-5533-C442-841D-2CC6D804AED5}" destId="{302EC55D-7906-7B49-922F-39017C9510FC}" srcOrd="0" destOrd="0" presId="urn:microsoft.com/office/officeart/2008/layout/LinedList"/>
    <dgm:cxn modelId="{54F799FB-6452-DB41-856E-6A605639CAC7}" type="presParOf" srcId="{57F9D6AF-5533-C442-841D-2CC6D804AED5}" destId="{B4015BB8-4020-3A4B-B881-5079EAD8A088}" srcOrd="1" destOrd="0" presId="urn:microsoft.com/office/officeart/2008/layout/LinedList"/>
    <dgm:cxn modelId="{BFBA3DD3-8806-F447-A343-3AF2A4F18415}" type="presParOf" srcId="{21D86505-C6E9-174E-B315-74F8A9B678EF}" destId="{FB6858F1-46A3-E74E-A750-E350F47A6251}" srcOrd="6" destOrd="0" presId="urn:microsoft.com/office/officeart/2008/layout/LinedList"/>
    <dgm:cxn modelId="{B073C36E-0359-AA41-9FA1-D42422F120FD}" type="presParOf" srcId="{21D86505-C6E9-174E-B315-74F8A9B678EF}" destId="{644A5626-73C6-4742-8EBE-F095DDD3F548}" srcOrd="7" destOrd="0" presId="urn:microsoft.com/office/officeart/2008/layout/LinedList"/>
    <dgm:cxn modelId="{56EF32DD-5853-D441-AD5B-E4569234C102}" type="presParOf" srcId="{644A5626-73C6-4742-8EBE-F095DDD3F548}" destId="{7E8A5F89-58F6-A549-A133-62E9E5ADCAA9}" srcOrd="0" destOrd="0" presId="urn:microsoft.com/office/officeart/2008/layout/LinedList"/>
    <dgm:cxn modelId="{24032957-5919-A24E-BEF3-C38B3C8C3C68}" type="presParOf" srcId="{644A5626-73C6-4742-8EBE-F095DDD3F548}" destId="{CDC6E6A7-73DB-A74B-92B2-D6D55D9B8CB5}" srcOrd="1" destOrd="0" presId="urn:microsoft.com/office/officeart/2008/layout/LinedList"/>
    <dgm:cxn modelId="{DADFE96B-B83B-EC44-B8EF-A47733DC180D}" type="presParOf" srcId="{21D86505-C6E9-174E-B315-74F8A9B678EF}" destId="{837623F6-FB1A-7F4B-8E37-55B6663F38E1}" srcOrd="8" destOrd="0" presId="urn:microsoft.com/office/officeart/2008/layout/LinedList"/>
    <dgm:cxn modelId="{4B00AC8D-D38F-114E-A227-2B3F7A2B2499}" type="presParOf" srcId="{21D86505-C6E9-174E-B315-74F8A9B678EF}" destId="{370745E6-21EE-9040-90B7-55D191014B47}" srcOrd="9" destOrd="0" presId="urn:microsoft.com/office/officeart/2008/layout/LinedList"/>
    <dgm:cxn modelId="{2764CC2D-98C6-FD40-9717-3D90A1F4D36E}" type="presParOf" srcId="{370745E6-21EE-9040-90B7-55D191014B47}" destId="{9005E39B-8104-B348-8787-DAD68CA5E68B}" srcOrd="0" destOrd="0" presId="urn:microsoft.com/office/officeart/2008/layout/LinedList"/>
    <dgm:cxn modelId="{A91F8C3D-B830-6046-934E-50245FEC73A0}" type="presParOf" srcId="{370745E6-21EE-9040-90B7-55D191014B47}" destId="{B282DA0E-71B5-334F-85BE-13422074B7ED}" srcOrd="1" destOrd="0" presId="urn:microsoft.com/office/officeart/2008/layout/LinedList"/>
    <dgm:cxn modelId="{6A004FC6-ABEC-1C43-BDB0-E7EE52580307}" type="presParOf" srcId="{21D86505-C6E9-174E-B315-74F8A9B678EF}" destId="{E9DE30F2-CE8A-7B49-A5D3-3FCDED84330D}" srcOrd="10" destOrd="0" presId="urn:microsoft.com/office/officeart/2008/layout/LinedList"/>
    <dgm:cxn modelId="{59AA0F07-BE7F-734F-B1E0-5F357C5A3269}" type="presParOf" srcId="{21D86505-C6E9-174E-B315-74F8A9B678EF}" destId="{44C3BB3B-DB12-EB4D-B47D-5C30D81C9600}" srcOrd="11" destOrd="0" presId="urn:microsoft.com/office/officeart/2008/layout/LinedList"/>
    <dgm:cxn modelId="{2E524C6D-5E49-FF49-A43D-A6CA3AF30E32}" type="presParOf" srcId="{44C3BB3B-DB12-EB4D-B47D-5C30D81C9600}" destId="{98CFFE14-F716-1040-915A-4B39933E17E1}" srcOrd="0" destOrd="0" presId="urn:microsoft.com/office/officeart/2008/layout/LinedList"/>
    <dgm:cxn modelId="{F9C82EE9-CA86-2542-A7E3-AEE1F8EF5E5A}" type="presParOf" srcId="{44C3BB3B-DB12-EB4D-B47D-5C30D81C9600}" destId="{D6D2602F-C6CD-AA42-9A8E-75FFCCEAD07C}" srcOrd="1" destOrd="0" presId="urn:microsoft.com/office/officeart/2008/layout/Line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557F51-234F-4115-B9E3-A511D05D93C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8179159-BA15-46D8-BF72-273C2073E087}">
      <dgm:prSet phldr="0"/>
      <dgm:spPr/>
      <dgm:t>
        <a:bodyPr/>
        <a:lstStyle/>
        <a:p>
          <a:pPr>
            <a:lnSpc>
              <a:spcPct val="100000"/>
            </a:lnSpc>
          </a:pPr>
          <a:r>
            <a:rPr lang="en-GB">
              <a:latin typeface="Calibri Light" panose="020F0302020204030204"/>
            </a:rPr>
            <a:t>Passroclus makes use of a lightweight API</a:t>
          </a:r>
          <a:endParaRPr lang="en-GB"/>
        </a:p>
      </dgm:t>
    </dgm:pt>
    <dgm:pt modelId="{5D22619F-546E-4D4D-9FB1-644A76F4BE98}" type="parTrans" cxnId="{31A5B031-B489-44C2-BE98-E420337F797C}">
      <dgm:prSet/>
      <dgm:spPr/>
      <dgm:t>
        <a:bodyPr/>
        <a:lstStyle/>
        <a:p>
          <a:endParaRPr lang="en-US"/>
        </a:p>
      </dgm:t>
    </dgm:pt>
    <dgm:pt modelId="{DBB906DC-8B65-44B0-A0FC-8C6F118B19BE}" type="sibTrans" cxnId="{31A5B031-B489-44C2-BE98-E420337F797C}">
      <dgm:prSet/>
      <dgm:spPr/>
      <dgm:t>
        <a:bodyPr/>
        <a:lstStyle/>
        <a:p>
          <a:endParaRPr lang="en-US"/>
        </a:p>
      </dgm:t>
    </dgm:pt>
    <dgm:pt modelId="{4FA1557E-6E27-4EA9-8F5E-1BA8615391AF}">
      <dgm:prSet/>
      <dgm:spPr/>
      <dgm:t>
        <a:bodyPr/>
        <a:lstStyle/>
        <a:p>
          <a:pPr>
            <a:lnSpc>
              <a:spcPct val="100000"/>
            </a:lnSpc>
          </a:pPr>
          <a:r>
            <a:rPr lang="en-GB">
              <a:latin typeface="Calibri Light" panose="020F0302020204030204"/>
            </a:rPr>
            <a:t>Passroclus API has a web application built onto the top of it for easy use.</a:t>
          </a:r>
          <a:endParaRPr lang="en-GB"/>
        </a:p>
      </dgm:t>
    </dgm:pt>
    <dgm:pt modelId="{D88A0583-0237-46A5-803D-4FDD7230FF70}" type="parTrans" cxnId="{FF1545F1-7F36-43C4-B3A2-AD8EE6396C28}">
      <dgm:prSet/>
      <dgm:spPr/>
      <dgm:t>
        <a:bodyPr/>
        <a:lstStyle/>
        <a:p>
          <a:endParaRPr lang="en-US"/>
        </a:p>
      </dgm:t>
    </dgm:pt>
    <dgm:pt modelId="{22847BE8-E07D-44FC-A1AA-58F1DDC95ED0}" type="sibTrans" cxnId="{FF1545F1-7F36-43C4-B3A2-AD8EE6396C28}">
      <dgm:prSet/>
      <dgm:spPr/>
      <dgm:t>
        <a:bodyPr/>
        <a:lstStyle/>
        <a:p>
          <a:endParaRPr lang="en-US"/>
        </a:p>
      </dgm:t>
    </dgm:pt>
    <dgm:pt modelId="{825500C1-C6D5-400E-92CC-302C6BB080A6}">
      <dgm:prSet phldr="0"/>
      <dgm:spPr/>
      <dgm:t>
        <a:bodyPr/>
        <a:lstStyle/>
        <a:p>
          <a:pPr>
            <a:lnSpc>
              <a:spcPct val="100000"/>
            </a:lnSpc>
          </a:pPr>
          <a:r>
            <a:rPr lang="en-GB">
              <a:latin typeface="Calibri Light" panose="020F0302020204030204"/>
            </a:rPr>
            <a:t>The </a:t>
          </a:r>
          <a:r>
            <a:rPr lang="en-GB" err="1">
              <a:latin typeface="Calibri Light" panose="020F0302020204030204"/>
            </a:rPr>
            <a:t>passroclus</a:t>
          </a:r>
          <a:r>
            <a:rPr lang="en-GB">
              <a:latin typeface="Calibri Light" panose="020F0302020204030204"/>
            </a:rPr>
            <a:t> browser add-on uses the web application.</a:t>
          </a:r>
        </a:p>
      </dgm:t>
    </dgm:pt>
    <dgm:pt modelId="{7FCA3001-379D-4954-9ECF-D2BA120D89B6}" type="parTrans" cxnId="{1D7E3995-58C0-49EE-8AB8-B5C91C631C66}">
      <dgm:prSet/>
      <dgm:spPr/>
      <dgm:t>
        <a:bodyPr/>
        <a:lstStyle/>
        <a:p>
          <a:endParaRPr lang="en-GB"/>
        </a:p>
      </dgm:t>
    </dgm:pt>
    <dgm:pt modelId="{05704EFC-894E-496B-B6C5-F21957F29CC2}" type="sibTrans" cxnId="{1D7E3995-58C0-49EE-8AB8-B5C91C631C66}">
      <dgm:prSet/>
      <dgm:spPr/>
      <dgm:t>
        <a:bodyPr/>
        <a:lstStyle/>
        <a:p>
          <a:endParaRPr lang="en-GB"/>
        </a:p>
      </dgm:t>
    </dgm:pt>
    <dgm:pt modelId="{A5D640B4-C14A-4D18-A047-12174D73868F}" type="pres">
      <dgm:prSet presAssocID="{0E557F51-234F-4115-B9E3-A511D05D93C9}" presName="root" presStyleCnt="0">
        <dgm:presLayoutVars>
          <dgm:dir/>
          <dgm:resizeHandles val="exact"/>
        </dgm:presLayoutVars>
      </dgm:prSet>
      <dgm:spPr/>
    </dgm:pt>
    <dgm:pt modelId="{B1496FC6-3717-46B3-80DF-086F8F94CF09}" type="pres">
      <dgm:prSet presAssocID="{98179159-BA15-46D8-BF72-273C2073E087}" presName="compNode" presStyleCnt="0"/>
      <dgm:spPr/>
    </dgm:pt>
    <dgm:pt modelId="{363DF19A-DC28-429B-91F1-551857FEFA3D}" type="pres">
      <dgm:prSet presAssocID="{98179159-BA15-46D8-BF72-273C2073E087}" presName="bgRect" presStyleLbl="bgShp" presStyleIdx="0" presStyleCnt="3" custLinFactNeighborX="8973" custLinFactNeighborY="5490"/>
      <dgm:spPr>
        <a:solidFill>
          <a:srgbClr val="67B3D6"/>
        </a:solidFill>
      </dgm:spPr>
    </dgm:pt>
    <dgm:pt modelId="{7F60CA0A-C9EF-4570-B564-C6987977C124}" type="pres">
      <dgm:prSet presAssocID="{98179159-BA15-46D8-BF72-273C2073E087}" presName="iconRect" presStyleLbl="node1" presStyleIdx="0" presStyleCnt="3" custScaleX="151100" custScaleY="151100" custLinFactNeighborX="-2758" custLinFactNeighborY="-6895"/>
      <dgm:spPr>
        <a:blipFill rotWithShape="1">
          <a:blip xmlns:r="http://schemas.openxmlformats.org/officeDocument/2006/relationships" r:embed="rId1"/>
          <a:srcRect/>
          <a:stretch>
            <a:fillRect l="-40000" r="-40000"/>
          </a:stretch>
        </a:blipFill>
        <a:ln>
          <a:noFill/>
        </a:ln>
      </dgm:spPr>
      <dgm:extLst>
        <a:ext uri="{E40237B7-FDA0-4F09-8148-C483321AD2D9}">
          <dgm14:cNvPr xmlns:dgm14="http://schemas.microsoft.com/office/drawing/2010/diagram" id="0" name="" descr="Lock"/>
        </a:ext>
      </dgm:extLst>
    </dgm:pt>
    <dgm:pt modelId="{57101A05-BB32-40A7-ACDA-E1D3B531191A}" type="pres">
      <dgm:prSet presAssocID="{98179159-BA15-46D8-BF72-273C2073E087}" presName="spaceRect" presStyleCnt="0"/>
      <dgm:spPr/>
    </dgm:pt>
    <dgm:pt modelId="{A37C0CB0-CF6E-460F-BBA2-5973D5003CFC}" type="pres">
      <dgm:prSet presAssocID="{98179159-BA15-46D8-BF72-273C2073E087}" presName="parTx" presStyleLbl="revTx" presStyleIdx="0" presStyleCnt="3">
        <dgm:presLayoutVars>
          <dgm:chMax val="0"/>
          <dgm:chPref val="0"/>
        </dgm:presLayoutVars>
      </dgm:prSet>
      <dgm:spPr/>
    </dgm:pt>
    <dgm:pt modelId="{C79D1A1A-70BF-47D1-8BD7-C8C17EDE889E}" type="pres">
      <dgm:prSet presAssocID="{DBB906DC-8B65-44B0-A0FC-8C6F118B19BE}" presName="sibTrans" presStyleCnt="0"/>
      <dgm:spPr/>
    </dgm:pt>
    <dgm:pt modelId="{2A0E7883-79B5-4340-9FEE-72C3BCB2FF41}" type="pres">
      <dgm:prSet presAssocID="{4FA1557E-6E27-4EA9-8F5E-1BA8615391AF}" presName="compNode" presStyleCnt="0"/>
      <dgm:spPr/>
    </dgm:pt>
    <dgm:pt modelId="{F9652C53-9882-4734-88FE-E299CF7A225A}" type="pres">
      <dgm:prSet presAssocID="{4FA1557E-6E27-4EA9-8F5E-1BA8615391AF}" presName="bgRect" presStyleLbl="bgShp" presStyleIdx="1" presStyleCnt="3"/>
      <dgm:spPr>
        <a:solidFill>
          <a:srgbClr val="6ED097"/>
        </a:solidFill>
      </dgm:spPr>
    </dgm:pt>
    <dgm:pt modelId="{00921F60-6448-443C-961D-3B2FF7063A09}" type="pres">
      <dgm:prSet presAssocID="{4FA1557E-6E27-4EA9-8F5E-1BA8615391AF}"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Tools"/>
        </a:ext>
      </dgm:extLst>
    </dgm:pt>
    <dgm:pt modelId="{54A620E5-9AFB-4B95-B428-1C4964FA14E5}" type="pres">
      <dgm:prSet presAssocID="{4FA1557E-6E27-4EA9-8F5E-1BA8615391AF}" presName="spaceRect" presStyleCnt="0"/>
      <dgm:spPr/>
    </dgm:pt>
    <dgm:pt modelId="{F23E9BEA-F5B2-4117-83DA-CC349B0B240F}" type="pres">
      <dgm:prSet presAssocID="{4FA1557E-6E27-4EA9-8F5E-1BA8615391AF}" presName="parTx" presStyleLbl="revTx" presStyleIdx="1" presStyleCnt="3">
        <dgm:presLayoutVars>
          <dgm:chMax val="0"/>
          <dgm:chPref val="0"/>
        </dgm:presLayoutVars>
      </dgm:prSet>
      <dgm:spPr/>
    </dgm:pt>
    <dgm:pt modelId="{CE579117-AC7A-438A-8211-6F0F5FBCC2DB}" type="pres">
      <dgm:prSet presAssocID="{22847BE8-E07D-44FC-A1AA-58F1DDC95ED0}" presName="sibTrans" presStyleCnt="0"/>
      <dgm:spPr/>
    </dgm:pt>
    <dgm:pt modelId="{5C7FE217-5B9F-4278-9CE6-C61932910F93}" type="pres">
      <dgm:prSet presAssocID="{825500C1-C6D5-400E-92CC-302C6BB080A6}" presName="compNode" presStyleCnt="0"/>
      <dgm:spPr/>
    </dgm:pt>
    <dgm:pt modelId="{1DA09C3F-AED7-46C2-9A89-0AB935632867}" type="pres">
      <dgm:prSet presAssocID="{825500C1-C6D5-400E-92CC-302C6BB080A6}" presName="bgRect" presStyleLbl="bgShp" presStyleIdx="2" presStyleCnt="3"/>
      <dgm:spPr>
        <a:solidFill>
          <a:srgbClr val="67B3D6"/>
        </a:solidFill>
      </dgm:spPr>
    </dgm:pt>
    <dgm:pt modelId="{70D05581-1998-4F15-9C47-C0C6ED99F10F}" type="pres">
      <dgm:prSet presAssocID="{825500C1-C6D5-400E-92CC-302C6BB080A6}"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Internet"/>
        </a:ext>
      </dgm:extLst>
    </dgm:pt>
    <dgm:pt modelId="{3763CE06-8AFD-47F9-ADD7-0594D1097B81}" type="pres">
      <dgm:prSet presAssocID="{825500C1-C6D5-400E-92CC-302C6BB080A6}" presName="spaceRect" presStyleCnt="0"/>
      <dgm:spPr/>
    </dgm:pt>
    <dgm:pt modelId="{A39F0333-2F33-49BF-B7CD-23BF0215C879}" type="pres">
      <dgm:prSet presAssocID="{825500C1-C6D5-400E-92CC-302C6BB080A6}" presName="parTx" presStyleLbl="revTx" presStyleIdx="2" presStyleCnt="3">
        <dgm:presLayoutVars>
          <dgm:chMax val="0"/>
          <dgm:chPref val="0"/>
        </dgm:presLayoutVars>
      </dgm:prSet>
      <dgm:spPr/>
    </dgm:pt>
  </dgm:ptLst>
  <dgm:cxnLst>
    <dgm:cxn modelId="{55783C2E-8BA0-4DAB-B312-1E619B797ACA}" type="presOf" srcId="{0E557F51-234F-4115-B9E3-A511D05D93C9}" destId="{A5D640B4-C14A-4D18-A047-12174D73868F}" srcOrd="0" destOrd="0" presId="urn:microsoft.com/office/officeart/2018/2/layout/IconVerticalSolidList"/>
    <dgm:cxn modelId="{96976E31-1B4A-4621-9B7A-590D2CED0682}" type="presOf" srcId="{825500C1-C6D5-400E-92CC-302C6BB080A6}" destId="{A39F0333-2F33-49BF-B7CD-23BF0215C879}" srcOrd="0" destOrd="0" presId="urn:microsoft.com/office/officeart/2018/2/layout/IconVerticalSolidList"/>
    <dgm:cxn modelId="{31A5B031-B489-44C2-BE98-E420337F797C}" srcId="{0E557F51-234F-4115-B9E3-A511D05D93C9}" destId="{98179159-BA15-46D8-BF72-273C2073E087}" srcOrd="0" destOrd="0" parTransId="{5D22619F-546E-4D4D-9FB1-644A76F4BE98}" sibTransId="{DBB906DC-8B65-44B0-A0FC-8C6F118B19BE}"/>
    <dgm:cxn modelId="{1D7E3995-58C0-49EE-8AB8-B5C91C631C66}" srcId="{0E557F51-234F-4115-B9E3-A511D05D93C9}" destId="{825500C1-C6D5-400E-92CC-302C6BB080A6}" srcOrd="2" destOrd="0" parTransId="{7FCA3001-379D-4954-9ECF-D2BA120D89B6}" sibTransId="{05704EFC-894E-496B-B6C5-F21957F29CC2}"/>
    <dgm:cxn modelId="{C79D809D-2057-45BE-A0BE-2E83FE611550}" type="presOf" srcId="{4FA1557E-6E27-4EA9-8F5E-1BA8615391AF}" destId="{F23E9BEA-F5B2-4117-83DA-CC349B0B240F}" srcOrd="0" destOrd="0" presId="urn:microsoft.com/office/officeart/2018/2/layout/IconVerticalSolidList"/>
    <dgm:cxn modelId="{EC6467B8-49C1-475A-A862-4AC79CF76262}" type="presOf" srcId="{98179159-BA15-46D8-BF72-273C2073E087}" destId="{A37C0CB0-CF6E-460F-BBA2-5973D5003CFC}" srcOrd="0" destOrd="0" presId="urn:microsoft.com/office/officeart/2018/2/layout/IconVerticalSolidList"/>
    <dgm:cxn modelId="{FF1545F1-7F36-43C4-B3A2-AD8EE6396C28}" srcId="{0E557F51-234F-4115-B9E3-A511D05D93C9}" destId="{4FA1557E-6E27-4EA9-8F5E-1BA8615391AF}" srcOrd="1" destOrd="0" parTransId="{D88A0583-0237-46A5-803D-4FDD7230FF70}" sibTransId="{22847BE8-E07D-44FC-A1AA-58F1DDC95ED0}"/>
    <dgm:cxn modelId="{D0C05343-1C0A-49BC-9CBF-9082524E8A96}" type="presParOf" srcId="{A5D640B4-C14A-4D18-A047-12174D73868F}" destId="{B1496FC6-3717-46B3-80DF-086F8F94CF09}" srcOrd="0" destOrd="0" presId="urn:microsoft.com/office/officeart/2018/2/layout/IconVerticalSolidList"/>
    <dgm:cxn modelId="{623BD659-96D0-45A3-B969-D95936CBABE6}" type="presParOf" srcId="{B1496FC6-3717-46B3-80DF-086F8F94CF09}" destId="{363DF19A-DC28-429B-91F1-551857FEFA3D}" srcOrd="0" destOrd="0" presId="urn:microsoft.com/office/officeart/2018/2/layout/IconVerticalSolidList"/>
    <dgm:cxn modelId="{D09702A7-C6A1-4A0E-AE7A-E654F3527005}" type="presParOf" srcId="{B1496FC6-3717-46B3-80DF-086F8F94CF09}" destId="{7F60CA0A-C9EF-4570-B564-C6987977C124}" srcOrd="1" destOrd="0" presId="urn:microsoft.com/office/officeart/2018/2/layout/IconVerticalSolidList"/>
    <dgm:cxn modelId="{08C7361D-00F8-49C9-8B9D-ED58E78C26B9}" type="presParOf" srcId="{B1496FC6-3717-46B3-80DF-086F8F94CF09}" destId="{57101A05-BB32-40A7-ACDA-E1D3B531191A}" srcOrd="2" destOrd="0" presId="urn:microsoft.com/office/officeart/2018/2/layout/IconVerticalSolidList"/>
    <dgm:cxn modelId="{54AA7286-500F-4EDB-BE90-2B5CB867B5C4}" type="presParOf" srcId="{B1496FC6-3717-46B3-80DF-086F8F94CF09}" destId="{A37C0CB0-CF6E-460F-BBA2-5973D5003CFC}" srcOrd="3" destOrd="0" presId="urn:microsoft.com/office/officeart/2018/2/layout/IconVerticalSolidList"/>
    <dgm:cxn modelId="{9365625B-E5D6-4886-9CE4-8846FED6B8A4}" type="presParOf" srcId="{A5D640B4-C14A-4D18-A047-12174D73868F}" destId="{C79D1A1A-70BF-47D1-8BD7-C8C17EDE889E}" srcOrd="1" destOrd="0" presId="urn:microsoft.com/office/officeart/2018/2/layout/IconVerticalSolidList"/>
    <dgm:cxn modelId="{1EEDAFE0-7A0D-4F4C-B614-E8B2D165B6FB}" type="presParOf" srcId="{A5D640B4-C14A-4D18-A047-12174D73868F}" destId="{2A0E7883-79B5-4340-9FEE-72C3BCB2FF41}" srcOrd="2" destOrd="0" presId="urn:microsoft.com/office/officeart/2018/2/layout/IconVerticalSolidList"/>
    <dgm:cxn modelId="{47AD64F5-525C-4428-85B7-B0BA6E2D2550}" type="presParOf" srcId="{2A0E7883-79B5-4340-9FEE-72C3BCB2FF41}" destId="{F9652C53-9882-4734-88FE-E299CF7A225A}" srcOrd="0" destOrd="0" presId="urn:microsoft.com/office/officeart/2018/2/layout/IconVerticalSolidList"/>
    <dgm:cxn modelId="{EB1B8147-7510-400C-8592-1E88F7B18B44}" type="presParOf" srcId="{2A0E7883-79B5-4340-9FEE-72C3BCB2FF41}" destId="{00921F60-6448-443C-961D-3B2FF7063A09}" srcOrd="1" destOrd="0" presId="urn:microsoft.com/office/officeart/2018/2/layout/IconVerticalSolidList"/>
    <dgm:cxn modelId="{C9D28DB2-04D6-46EE-A923-B1D51D8E6A15}" type="presParOf" srcId="{2A0E7883-79B5-4340-9FEE-72C3BCB2FF41}" destId="{54A620E5-9AFB-4B95-B428-1C4964FA14E5}" srcOrd="2" destOrd="0" presId="urn:microsoft.com/office/officeart/2018/2/layout/IconVerticalSolidList"/>
    <dgm:cxn modelId="{11691F7D-15A2-48F5-84CB-445CF86B0974}" type="presParOf" srcId="{2A0E7883-79B5-4340-9FEE-72C3BCB2FF41}" destId="{F23E9BEA-F5B2-4117-83DA-CC349B0B240F}" srcOrd="3" destOrd="0" presId="urn:microsoft.com/office/officeart/2018/2/layout/IconVerticalSolidList"/>
    <dgm:cxn modelId="{AC71B90E-4D4B-496E-A69D-447F4FE48DF3}" type="presParOf" srcId="{A5D640B4-C14A-4D18-A047-12174D73868F}" destId="{CE579117-AC7A-438A-8211-6F0F5FBCC2DB}" srcOrd="3" destOrd="0" presId="urn:microsoft.com/office/officeart/2018/2/layout/IconVerticalSolidList"/>
    <dgm:cxn modelId="{E6509708-4BA4-4AEE-88F0-82B36172D244}" type="presParOf" srcId="{A5D640B4-C14A-4D18-A047-12174D73868F}" destId="{5C7FE217-5B9F-4278-9CE6-C61932910F93}" srcOrd="4" destOrd="0" presId="urn:microsoft.com/office/officeart/2018/2/layout/IconVerticalSolidList"/>
    <dgm:cxn modelId="{82C0A731-291A-41A8-94EF-6C661D29223D}" type="presParOf" srcId="{5C7FE217-5B9F-4278-9CE6-C61932910F93}" destId="{1DA09C3F-AED7-46C2-9A89-0AB935632867}" srcOrd="0" destOrd="0" presId="urn:microsoft.com/office/officeart/2018/2/layout/IconVerticalSolidList"/>
    <dgm:cxn modelId="{2A9CEBA2-65E9-4254-AD59-5877F0A4CC91}" type="presParOf" srcId="{5C7FE217-5B9F-4278-9CE6-C61932910F93}" destId="{70D05581-1998-4F15-9C47-C0C6ED99F10F}" srcOrd="1" destOrd="0" presId="urn:microsoft.com/office/officeart/2018/2/layout/IconVerticalSolidList"/>
    <dgm:cxn modelId="{5563BA94-7326-4AC6-84D4-31DCF0E5C9F7}" type="presParOf" srcId="{5C7FE217-5B9F-4278-9CE6-C61932910F93}" destId="{3763CE06-8AFD-47F9-ADD7-0594D1097B81}" srcOrd="2" destOrd="0" presId="urn:microsoft.com/office/officeart/2018/2/layout/IconVerticalSolidList"/>
    <dgm:cxn modelId="{BE32B53F-10FF-4091-9EB6-EAC6EF09BF7F}" type="presParOf" srcId="{5C7FE217-5B9F-4278-9CE6-C61932910F93}" destId="{A39F0333-2F33-49BF-B7CD-23BF0215C87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F0E58D-9801-428C-8DAA-A636DD49BF0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1C2FDC1-959B-4203-8B1D-A7C2C50098E3}">
      <dgm:prSet/>
      <dgm:spPr>
        <a:solidFill>
          <a:srgbClr val="6ED097"/>
        </a:solidFill>
      </dgm:spPr>
      <dgm:t>
        <a:bodyPr/>
        <a:lstStyle/>
        <a:p>
          <a:r>
            <a:rPr lang="en-GB"/>
            <a:t>Flask</a:t>
          </a:r>
          <a:endParaRPr lang="en-US"/>
        </a:p>
      </dgm:t>
    </dgm:pt>
    <dgm:pt modelId="{D61B8CCF-2B3E-4396-806F-A03F75EA045A}" type="parTrans" cxnId="{BF531A66-7194-4AD8-8725-3EDE8EA01061}">
      <dgm:prSet/>
      <dgm:spPr/>
      <dgm:t>
        <a:bodyPr/>
        <a:lstStyle/>
        <a:p>
          <a:endParaRPr lang="en-US"/>
        </a:p>
      </dgm:t>
    </dgm:pt>
    <dgm:pt modelId="{300798B9-928A-4848-9A8E-A087BEDA2E76}" type="sibTrans" cxnId="{BF531A66-7194-4AD8-8725-3EDE8EA01061}">
      <dgm:prSet/>
      <dgm:spPr/>
      <dgm:t>
        <a:bodyPr/>
        <a:lstStyle/>
        <a:p>
          <a:endParaRPr lang="en-US"/>
        </a:p>
      </dgm:t>
    </dgm:pt>
    <dgm:pt modelId="{1FBB1A89-5534-4BB7-A881-B6F8D3472A0F}">
      <dgm:prSet/>
      <dgm:spPr/>
      <dgm:t>
        <a:bodyPr/>
        <a:lstStyle/>
        <a:p>
          <a:r>
            <a:rPr lang="en-GB"/>
            <a:t>API built using python on a Flask Framework</a:t>
          </a:r>
          <a:endParaRPr lang="en-US"/>
        </a:p>
      </dgm:t>
    </dgm:pt>
    <dgm:pt modelId="{C51EB9FC-C808-409E-B3F1-9936DD6963A0}" type="parTrans" cxnId="{DB85A5C0-3331-4C2A-892A-C9691BBD215A}">
      <dgm:prSet/>
      <dgm:spPr/>
      <dgm:t>
        <a:bodyPr/>
        <a:lstStyle/>
        <a:p>
          <a:endParaRPr lang="en-US"/>
        </a:p>
      </dgm:t>
    </dgm:pt>
    <dgm:pt modelId="{66C99EA2-90CD-4968-8957-CEBB2254EEEA}" type="sibTrans" cxnId="{DB85A5C0-3331-4C2A-892A-C9691BBD215A}">
      <dgm:prSet/>
      <dgm:spPr/>
      <dgm:t>
        <a:bodyPr/>
        <a:lstStyle/>
        <a:p>
          <a:endParaRPr lang="en-US"/>
        </a:p>
      </dgm:t>
    </dgm:pt>
    <dgm:pt modelId="{2081D40E-4BC6-44D9-9E49-B63F19E1884F}">
      <dgm:prSet/>
      <dgm:spPr/>
      <dgm:t>
        <a:bodyPr/>
        <a:lstStyle/>
        <a:p>
          <a:r>
            <a:rPr lang="en-GB"/>
            <a:t>HTML/CSS used in Web Application/Add-on</a:t>
          </a:r>
          <a:endParaRPr lang="en-US"/>
        </a:p>
      </dgm:t>
    </dgm:pt>
    <dgm:pt modelId="{5A5BEB2A-C0CD-4A94-99AF-79C35053E491}" type="parTrans" cxnId="{21166D6F-5F24-45AB-9805-D03A242D6D61}">
      <dgm:prSet/>
      <dgm:spPr/>
      <dgm:t>
        <a:bodyPr/>
        <a:lstStyle/>
        <a:p>
          <a:endParaRPr lang="en-US"/>
        </a:p>
      </dgm:t>
    </dgm:pt>
    <dgm:pt modelId="{7181260E-28EA-493C-B42D-D36FE45BBF08}" type="sibTrans" cxnId="{21166D6F-5F24-45AB-9805-D03A242D6D61}">
      <dgm:prSet/>
      <dgm:spPr/>
      <dgm:t>
        <a:bodyPr/>
        <a:lstStyle/>
        <a:p>
          <a:endParaRPr lang="en-US"/>
        </a:p>
      </dgm:t>
    </dgm:pt>
    <dgm:pt modelId="{354389A8-046B-4D3E-9410-B6C55FFC9ACC}">
      <dgm:prSet/>
      <dgm:spPr>
        <a:solidFill>
          <a:srgbClr val="67B3D6"/>
        </a:solidFill>
      </dgm:spPr>
      <dgm:t>
        <a:bodyPr/>
        <a:lstStyle/>
        <a:p>
          <a:r>
            <a:rPr lang="en-GB"/>
            <a:t>Heroku</a:t>
          </a:r>
          <a:endParaRPr lang="en-US"/>
        </a:p>
      </dgm:t>
    </dgm:pt>
    <dgm:pt modelId="{B30D2FAA-2F01-49C9-A349-66C76906C9CE}" type="parTrans" cxnId="{58ABE523-6853-4044-8404-D37229AA997F}">
      <dgm:prSet/>
      <dgm:spPr/>
      <dgm:t>
        <a:bodyPr/>
        <a:lstStyle/>
        <a:p>
          <a:endParaRPr lang="en-US"/>
        </a:p>
      </dgm:t>
    </dgm:pt>
    <dgm:pt modelId="{3DB199C2-87E2-4574-9C03-8B314DBD3A5C}" type="sibTrans" cxnId="{58ABE523-6853-4044-8404-D37229AA997F}">
      <dgm:prSet/>
      <dgm:spPr/>
      <dgm:t>
        <a:bodyPr/>
        <a:lstStyle/>
        <a:p>
          <a:endParaRPr lang="en-US"/>
        </a:p>
      </dgm:t>
    </dgm:pt>
    <dgm:pt modelId="{604FDFAA-53D9-4B9E-9A7A-DE68FB7442B2}">
      <dgm:prSet/>
      <dgm:spPr/>
      <dgm:t>
        <a:bodyPr/>
        <a:lstStyle/>
        <a:p>
          <a:r>
            <a:rPr lang="en-GB"/>
            <a:t>Hosts Passroclus on the cloud</a:t>
          </a:r>
          <a:endParaRPr lang="en-US"/>
        </a:p>
      </dgm:t>
    </dgm:pt>
    <dgm:pt modelId="{3EC274B2-CC29-4E98-825C-B8E4DD8B2F64}" type="parTrans" cxnId="{78D3D2CB-14CB-4533-B222-E3BD30916DDF}">
      <dgm:prSet/>
      <dgm:spPr/>
      <dgm:t>
        <a:bodyPr/>
        <a:lstStyle/>
        <a:p>
          <a:endParaRPr lang="en-US"/>
        </a:p>
      </dgm:t>
    </dgm:pt>
    <dgm:pt modelId="{DD6B51FF-ECAA-497E-B3FA-B20D94ABA6B8}" type="sibTrans" cxnId="{78D3D2CB-14CB-4533-B222-E3BD30916DDF}">
      <dgm:prSet/>
      <dgm:spPr/>
      <dgm:t>
        <a:bodyPr/>
        <a:lstStyle/>
        <a:p>
          <a:endParaRPr lang="en-US"/>
        </a:p>
      </dgm:t>
    </dgm:pt>
    <dgm:pt modelId="{2BBE9005-569C-4F2F-9659-A25399686020}">
      <dgm:prSet/>
      <dgm:spPr>
        <a:solidFill>
          <a:srgbClr val="6ED097"/>
        </a:solidFill>
      </dgm:spPr>
      <dgm:t>
        <a:bodyPr/>
        <a:lstStyle/>
        <a:p>
          <a:r>
            <a:rPr lang="en-GB"/>
            <a:t>GitHub</a:t>
          </a:r>
          <a:endParaRPr lang="en-US"/>
        </a:p>
      </dgm:t>
    </dgm:pt>
    <dgm:pt modelId="{4F55D2AA-7812-43A8-89BF-04E3CB2F6A7F}" type="parTrans" cxnId="{7BC2C2D3-0505-4C15-996B-3BF6BC2BFE03}">
      <dgm:prSet/>
      <dgm:spPr/>
      <dgm:t>
        <a:bodyPr/>
        <a:lstStyle/>
        <a:p>
          <a:endParaRPr lang="en-US"/>
        </a:p>
      </dgm:t>
    </dgm:pt>
    <dgm:pt modelId="{21AACBA4-278C-4D19-BB72-C23C75535CF4}" type="sibTrans" cxnId="{7BC2C2D3-0505-4C15-996B-3BF6BC2BFE03}">
      <dgm:prSet/>
      <dgm:spPr/>
      <dgm:t>
        <a:bodyPr/>
        <a:lstStyle/>
        <a:p>
          <a:endParaRPr lang="en-US"/>
        </a:p>
      </dgm:t>
    </dgm:pt>
    <dgm:pt modelId="{086A3B32-1E03-439B-8C9B-E84CD0B83E92}">
      <dgm:prSet/>
      <dgm:spPr/>
      <dgm:t>
        <a:bodyPr/>
        <a:lstStyle/>
        <a:p>
          <a:r>
            <a:rPr lang="en-GB"/>
            <a:t>Hosts the Passroclus repository</a:t>
          </a:r>
          <a:endParaRPr lang="en-US"/>
        </a:p>
      </dgm:t>
    </dgm:pt>
    <dgm:pt modelId="{BD63E5DF-122F-4E22-8649-86D7B55D675B}" type="parTrans" cxnId="{A466D757-D88A-4382-9943-67AA848EBE4E}">
      <dgm:prSet/>
      <dgm:spPr/>
      <dgm:t>
        <a:bodyPr/>
        <a:lstStyle/>
        <a:p>
          <a:endParaRPr lang="en-US"/>
        </a:p>
      </dgm:t>
    </dgm:pt>
    <dgm:pt modelId="{F46900C9-C058-4105-9E97-6D19C725B9D5}" type="sibTrans" cxnId="{A466D757-D88A-4382-9943-67AA848EBE4E}">
      <dgm:prSet/>
      <dgm:spPr/>
      <dgm:t>
        <a:bodyPr/>
        <a:lstStyle/>
        <a:p>
          <a:endParaRPr lang="en-US"/>
        </a:p>
      </dgm:t>
    </dgm:pt>
    <dgm:pt modelId="{6F71B95D-B77C-4FC6-A19C-04705195D743}">
      <dgm:prSet/>
      <dgm:spPr/>
      <dgm:t>
        <a:bodyPr/>
        <a:lstStyle/>
        <a:p>
          <a:r>
            <a:rPr lang="en-GB"/>
            <a:t>Allows for version control and more accessibility</a:t>
          </a:r>
          <a:endParaRPr lang="en-US"/>
        </a:p>
      </dgm:t>
    </dgm:pt>
    <dgm:pt modelId="{AE1FBB3A-A5D7-41F1-A301-300C6A269B69}" type="parTrans" cxnId="{33B0549E-654C-4547-8979-94E6F5495FE0}">
      <dgm:prSet/>
      <dgm:spPr/>
      <dgm:t>
        <a:bodyPr/>
        <a:lstStyle/>
        <a:p>
          <a:endParaRPr lang="en-US"/>
        </a:p>
      </dgm:t>
    </dgm:pt>
    <dgm:pt modelId="{6E377B73-68F7-4A83-9493-0D5D973C6994}" type="sibTrans" cxnId="{33B0549E-654C-4547-8979-94E6F5495FE0}">
      <dgm:prSet/>
      <dgm:spPr/>
      <dgm:t>
        <a:bodyPr/>
        <a:lstStyle/>
        <a:p>
          <a:endParaRPr lang="en-US"/>
        </a:p>
      </dgm:t>
    </dgm:pt>
    <dgm:pt modelId="{19523B25-6AEE-4EA7-A197-CA3D0D4696D8}" type="pres">
      <dgm:prSet presAssocID="{D8F0E58D-9801-428C-8DAA-A636DD49BF01}" presName="linear" presStyleCnt="0">
        <dgm:presLayoutVars>
          <dgm:dir/>
          <dgm:animLvl val="lvl"/>
          <dgm:resizeHandles val="exact"/>
        </dgm:presLayoutVars>
      </dgm:prSet>
      <dgm:spPr/>
    </dgm:pt>
    <dgm:pt modelId="{97729551-AC66-4844-AC91-FF9660BF4B28}" type="pres">
      <dgm:prSet presAssocID="{31C2FDC1-959B-4203-8B1D-A7C2C50098E3}" presName="parentLin" presStyleCnt="0"/>
      <dgm:spPr/>
    </dgm:pt>
    <dgm:pt modelId="{ADE7E75D-C680-454A-A44D-2B56A3567576}" type="pres">
      <dgm:prSet presAssocID="{31C2FDC1-959B-4203-8B1D-A7C2C50098E3}" presName="parentLeftMargin" presStyleLbl="node1" presStyleIdx="0" presStyleCnt="3"/>
      <dgm:spPr/>
    </dgm:pt>
    <dgm:pt modelId="{1A971003-007E-429E-82D8-3042714D69E6}" type="pres">
      <dgm:prSet presAssocID="{31C2FDC1-959B-4203-8B1D-A7C2C50098E3}" presName="parentText" presStyleLbl="node1" presStyleIdx="0" presStyleCnt="3">
        <dgm:presLayoutVars>
          <dgm:chMax val="0"/>
          <dgm:bulletEnabled val="1"/>
        </dgm:presLayoutVars>
      </dgm:prSet>
      <dgm:spPr/>
    </dgm:pt>
    <dgm:pt modelId="{A8DECC6E-8AE4-4A37-AF7F-F656CD6495CD}" type="pres">
      <dgm:prSet presAssocID="{31C2FDC1-959B-4203-8B1D-A7C2C50098E3}" presName="negativeSpace" presStyleCnt="0"/>
      <dgm:spPr/>
    </dgm:pt>
    <dgm:pt modelId="{B09EC1B0-C098-4674-BC6E-7D015922DF85}" type="pres">
      <dgm:prSet presAssocID="{31C2FDC1-959B-4203-8B1D-A7C2C50098E3}" presName="childText" presStyleLbl="conFgAcc1" presStyleIdx="0" presStyleCnt="3">
        <dgm:presLayoutVars>
          <dgm:bulletEnabled val="1"/>
        </dgm:presLayoutVars>
      </dgm:prSet>
      <dgm:spPr/>
    </dgm:pt>
    <dgm:pt modelId="{1D7C1D43-52C7-44A3-8CC4-E6E7770DB0DA}" type="pres">
      <dgm:prSet presAssocID="{300798B9-928A-4848-9A8E-A087BEDA2E76}" presName="spaceBetweenRectangles" presStyleCnt="0"/>
      <dgm:spPr/>
    </dgm:pt>
    <dgm:pt modelId="{B5FF6B81-A3AE-4576-B53B-F00C802DAA99}" type="pres">
      <dgm:prSet presAssocID="{354389A8-046B-4D3E-9410-B6C55FFC9ACC}" presName="parentLin" presStyleCnt="0"/>
      <dgm:spPr/>
    </dgm:pt>
    <dgm:pt modelId="{3E1405FF-DF85-4DB6-BCD9-D91726250E96}" type="pres">
      <dgm:prSet presAssocID="{354389A8-046B-4D3E-9410-B6C55FFC9ACC}" presName="parentLeftMargin" presStyleLbl="node1" presStyleIdx="0" presStyleCnt="3"/>
      <dgm:spPr/>
    </dgm:pt>
    <dgm:pt modelId="{1132510C-9AD0-48F8-BF74-93E9826D0E4C}" type="pres">
      <dgm:prSet presAssocID="{354389A8-046B-4D3E-9410-B6C55FFC9ACC}" presName="parentText" presStyleLbl="node1" presStyleIdx="1" presStyleCnt="3">
        <dgm:presLayoutVars>
          <dgm:chMax val="0"/>
          <dgm:bulletEnabled val="1"/>
        </dgm:presLayoutVars>
      </dgm:prSet>
      <dgm:spPr/>
    </dgm:pt>
    <dgm:pt modelId="{D9F822E1-FEB5-4280-828B-861A49304BFB}" type="pres">
      <dgm:prSet presAssocID="{354389A8-046B-4D3E-9410-B6C55FFC9ACC}" presName="negativeSpace" presStyleCnt="0"/>
      <dgm:spPr/>
    </dgm:pt>
    <dgm:pt modelId="{914A25A4-EC16-4A6C-ABA4-6733C0FE62EA}" type="pres">
      <dgm:prSet presAssocID="{354389A8-046B-4D3E-9410-B6C55FFC9ACC}" presName="childText" presStyleLbl="conFgAcc1" presStyleIdx="1" presStyleCnt="3">
        <dgm:presLayoutVars>
          <dgm:bulletEnabled val="1"/>
        </dgm:presLayoutVars>
      </dgm:prSet>
      <dgm:spPr/>
    </dgm:pt>
    <dgm:pt modelId="{61A5D77E-C9BE-4E26-AF27-63765CA09A82}" type="pres">
      <dgm:prSet presAssocID="{3DB199C2-87E2-4574-9C03-8B314DBD3A5C}" presName="spaceBetweenRectangles" presStyleCnt="0"/>
      <dgm:spPr/>
    </dgm:pt>
    <dgm:pt modelId="{546AFFA7-FF01-495C-AA9C-F56DAC16E3F1}" type="pres">
      <dgm:prSet presAssocID="{2BBE9005-569C-4F2F-9659-A25399686020}" presName="parentLin" presStyleCnt="0"/>
      <dgm:spPr/>
    </dgm:pt>
    <dgm:pt modelId="{2A4218EA-83D1-452C-B82B-C4E9C2328CCE}" type="pres">
      <dgm:prSet presAssocID="{2BBE9005-569C-4F2F-9659-A25399686020}" presName="parentLeftMargin" presStyleLbl="node1" presStyleIdx="1" presStyleCnt="3"/>
      <dgm:spPr/>
    </dgm:pt>
    <dgm:pt modelId="{B933DCAF-677D-429A-AFD4-9F6A097EA4E7}" type="pres">
      <dgm:prSet presAssocID="{2BBE9005-569C-4F2F-9659-A25399686020}" presName="parentText" presStyleLbl="node1" presStyleIdx="2" presStyleCnt="3">
        <dgm:presLayoutVars>
          <dgm:chMax val="0"/>
          <dgm:bulletEnabled val="1"/>
        </dgm:presLayoutVars>
      </dgm:prSet>
      <dgm:spPr/>
    </dgm:pt>
    <dgm:pt modelId="{B8A86BCD-0880-4162-BD5C-0434149962E1}" type="pres">
      <dgm:prSet presAssocID="{2BBE9005-569C-4F2F-9659-A25399686020}" presName="negativeSpace" presStyleCnt="0"/>
      <dgm:spPr/>
    </dgm:pt>
    <dgm:pt modelId="{E56A0C02-6426-484B-BCF0-15EC5B1E6ADA}" type="pres">
      <dgm:prSet presAssocID="{2BBE9005-569C-4F2F-9659-A25399686020}" presName="childText" presStyleLbl="conFgAcc1" presStyleIdx="2" presStyleCnt="3">
        <dgm:presLayoutVars>
          <dgm:bulletEnabled val="1"/>
        </dgm:presLayoutVars>
      </dgm:prSet>
      <dgm:spPr/>
    </dgm:pt>
  </dgm:ptLst>
  <dgm:cxnLst>
    <dgm:cxn modelId="{37588A09-AF5B-4A2F-B672-565270F58CE7}" type="presOf" srcId="{6F71B95D-B77C-4FC6-A19C-04705195D743}" destId="{E56A0C02-6426-484B-BCF0-15EC5B1E6ADA}" srcOrd="0" destOrd="1" presId="urn:microsoft.com/office/officeart/2005/8/layout/list1"/>
    <dgm:cxn modelId="{4E740812-EAA1-472D-8934-2D961F31085C}" type="presOf" srcId="{354389A8-046B-4D3E-9410-B6C55FFC9ACC}" destId="{3E1405FF-DF85-4DB6-BCD9-D91726250E96}" srcOrd="0" destOrd="0" presId="urn:microsoft.com/office/officeart/2005/8/layout/list1"/>
    <dgm:cxn modelId="{58ABE523-6853-4044-8404-D37229AA997F}" srcId="{D8F0E58D-9801-428C-8DAA-A636DD49BF01}" destId="{354389A8-046B-4D3E-9410-B6C55FFC9ACC}" srcOrd="1" destOrd="0" parTransId="{B30D2FAA-2F01-49C9-A349-66C76906C9CE}" sibTransId="{3DB199C2-87E2-4574-9C03-8B314DBD3A5C}"/>
    <dgm:cxn modelId="{409F7937-1765-44F6-B3CB-EE857601B1B3}" type="presOf" srcId="{2BBE9005-569C-4F2F-9659-A25399686020}" destId="{B933DCAF-677D-429A-AFD4-9F6A097EA4E7}" srcOrd="1" destOrd="0" presId="urn:microsoft.com/office/officeart/2005/8/layout/list1"/>
    <dgm:cxn modelId="{087A8E5E-C764-4B13-8AD2-E8D3C3959C0D}" type="presOf" srcId="{086A3B32-1E03-439B-8C9B-E84CD0B83E92}" destId="{E56A0C02-6426-484B-BCF0-15EC5B1E6ADA}" srcOrd="0" destOrd="0" presId="urn:microsoft.com/office/officeart/2005/8/layout/list1"/>
    <dgm:cxn modelId="{BF531A66-7194-4AD8-8725-3EDE8EA01061}" srcId="{D8F0E58D-9801-428C-8DAA-A636DD49BF01}" destId="{31C2FDC1-959B-4203-8B1D-A7C2C50098E3}" srcOrd="0" destOrd="0" parTransId="{D61B8CCF-2B3E-4396-806F-A03F75EA045A}" sibTransId="{300798B9-928A-4848-9A8E-A087BEDA2E76}"/>
    <dgm:cxn modelId="{21166D6F-5F24-45AB-9805-D03A242D6D61}" srcId="{31C2FDC1-959B-4203-8B1D-A7C2C50098E3}" destId="{2081D40E-4BC6-44D9-9E49-B63F19E1884F}" srcOrd="1" destOrd="0" parTransId="{5A5BEB2A-C0CD-4A94-99AF-79C35053E491}" sibTransId="{7181260E-28EA-493C-B42D-D36FE45BBF08}"/>
    <dgm:cxn modelId="{A466D757-D88A-4382-9943-67AA848EBE4E}" srcId="{2BBE9005-569C-4F2F-9659-A25399686020}" destId="{086A3B32-1E03-439B-8C9B-E84CD0B83E92}" srcOrd="0" destOrd="0" parTransId="{BD63E5DF-122F-4E22-8649-86D7B55D675B}" sibTransId="{F46900C9-C058-4105-9E97-6D19C725B9D5}"/>
    <dgm:cxn modelId="{E56E6799-5A8B-42A8-88D9-84BA13CA7BC9}" type="presOf" srcId="{354389A8-046B-4D3E-9410-B6C55FFC9ACC}" destId="{1132510C-9AD0-48F8-BF74-93E9826D0E4C}" srcOrd="1" destOrd="0" presId="urn:microsoft.com/office/officeart/2005/8/layout/list1"/>
    <dgm:cxn modelId="{33B0549E-654C-4547-8979-94E6F5495FE0}" srcId="{2BBE9005-569C-4F2F-9659-A25399686020}" destId="{6F71B95D-B77C-4FC6-A19C-04705195D743}" srcOrd="1" destOrd="0" parTransId="{AE1FBB3A-A5D7-41F1-A301-300C6A269B69}" sibTransId="{6E377B73-68F7-4A83-9493-0D5D973C6994}"/>
    <dgm:cxn modelId="{A47EA6B4-1CF4-4372-AE01-720AB31F063F}" type="presOf" srcId="{D8F0E58D-9801-428C-8DAA-A636DD49BF01}" destId="{19523B25-6AEE-4EA7-A197-CA3D0D4696D8}" srcOrd="0" destOrd="0" presId="urn:microsoft.com/office/officeart/2005/8/layout/list1"/>
    <dgm:cxn modelId="{DBB42DB6-7606-4FAC-AAF4-80265687E94A}" type="presOf" srcId="{2BBE9005-569C-4F2F-9659-A25399686020}" destId="{2A4218EA-83D1-452C-B82B-C4E9C2328CCE}" srcOrd="0" destOrd="0" presId="urn:microsoft.com/office/officeart/2005/8/layout/list1"/>
    <dgm:cxn modelId="{3D133BC0-E839-4903-B990-A82AC9F1AE08}" type="presOf" srcId="{31C2FDC1-959B-4203-8B1D-A7C2C50098E3}" destId="{1A971003-007E-429E-82D8-3042714D69E6}" srcOrd="1" destOrd="0" presId="urn:microsoft.com/office/officeart/2005/8/layout/list1"/>
    <dgm:cxn modelId="{DB85A5C0-3331-4C2A-892A-C9691BBD215A}" srcId="{31C2FDC1-959B-4203-8B1D-A7C2C50098E3}" destId="{1FBB1A89-5534-4BB7-A881-B6F8D3472A0F}" srcOrd="0" destOrd="0" parTransId="{C51EB9FC-C808-409E-B3F1-9936DD6963A0}" sibTransId="{66C99EA2-90CD-4968-8957-CEBB2254EEEA}"/>
    <dgm:cxn modelId="{78D3D2CB-14CB-4533-B222-E3BD30916DDF}" srcId="{354389A8-046B-4D3E-9410-B6C55FFC9ACC}" destId="{604FDFAA-53D9-4B9E-9A7A-DE68FB7442B2}" srcOrd="0" destOrd="0" parTransId="{3EC274B2-CC29-4E98-825C-B8E4DD8B2F64}" sibTransId="{DD6B51FF-ECAA-497E-B3FA-B20D94ABA6B8}"/>
    <dgm:cxn modelId="{7BC2C2D3-0505-4C15-996B-3BF6BC2BFE03}" srcId="{D8F0E58D-9801-428C-8DAA-A636DD49BF01}" destId="{2BBE9005-569C-4F2F-9659-A25399686020}" srcOrd="2" destOrd="0" parTransId="{4F55D2AA-7812-43A8-89BF-04E3CB2F6A7F}" sibTransId="{21AACBA4-278C-4D19-BB72-C23C75535CF4}"/>
    <dgm:cxn modelId="{46E121DA-1334-4B68-925A-1C5DD4CD4C8A}" type="presOf" srcId="{1FBB1A89-5534-4BB7-A881-B6F8D3472A0F}" destId="{B09EC1B0-C098-4674-BC6E-7D015922DF85}" srcOrd="0" destOrd="0" presId="urn:microsoft.com/office/officeart/2005/8/layout/list1"/>
    <dgm:cxn modelId="{1707FAF5-C01F-4F86-92A4-9301AFC489A2}" type="presOf" srcId="{2081D40E-4BC6-44D9-9E49-B63F19E1884F}" destId="{B09EC1B0-C098-4674-BC6E-7D015922DF85}" srcOrd="0" destOrd="1" presId="urn:microsoft.com/office/officeart/2005/8/layout/list1"/>
    <dgm:cxn modelId="{B1C0D5FC-185C-4F7D-BBC5-28CD0B312490}" type="presOf" srcId="{604FDFAA-53D9-4B9E-9A7A-DE68FB7442B2}" destId="{914A25A4-EC16-4A6C-ABA4-6733C0FE62EA}" srcOrd="0" destOrd="0" presId="urn:microsoft.com/office/officeart/2005/8/layout/list1"/>
    <dgm:cxn modelId="{F35077FD-7833-4341-956E-F1144AA6853B}" type="presOf" srcId="{31C2FDC1-959B-4203-8B1D-A7C2C50098E3}" destId="{ADE7E75D-C680-454A-A44D-2B56A3567576}" srcOrd="0" destOrd="0" presId="urn:microsoft.com/office/officeart/2005/8/layout/list1"/>
    <dgm:cxn modelId="{33E2E322-6609-4E6B-BF6D-5CFCE0226441}" type="presParOf" srcId="{19523B25-6AEE-4EA7-A197-CA3D0D4696D8}" destId="{97729551-AC66-4844-AC91-FF9660BF4B28}" srcOrd="0" destOrd="0" presId="urn:microsoft.com/office/officeart/2005/8/layout/list1"/>
    <dgm:cxn modelId="{076AD23E-8D92-430D-82DC-7D0E7215D1F4}" type="presParOf" srcId="{97729551-AC66-4844-AC91-FF9660BF4B28}" destId="{ADE7E75D-C680-454A-A44D-2B56A3567576}" srcOrd="0" destOrd="0" presId="urn:microsoft.com/office/officeart/2005/8/layout/list1"/>
    <dgm:cxn modelId="{A3BA853E-7914-42B4-9B2C-3F11405CF7D4}" type="presParOf" srcId="{97729551-AC66-4844-AC91-FF9660BF4B28}" destId="{1A971003-007E-429E-82D8-3042714D69E6}" srcOrd="1" destOrd="0" presId="urn:microsoft.com/office/officeart/2005/8/layout/list1"/>
    <dgm:cxn modelId="{13A7B89B-F37E-4431-BA55-4E3C9C0A80A4}" type="presParOf" srcId="{19523B25-6AEE-4EA7-A197-CA3D0D4696D8}" destId="{A8DECC6E-8AE4-4A37-AF7F-F656CD6495CD}" srcOrd="1" destOrd="0" presId="urn:microsoft.com/office/officeart/2005/8/layout/list1"/>
    <dgm:cxn modelId="{EE06A939-0616-454E-BFF4-836078725FB4}" type="presParOf" srcId="{19523B25-6AEE-4EA7-A197-CA3D0D4696D8}" destId="{B09EC1B0-C098-4674-BC6E-7D015922DF85}" srcOrd="2" destOrd="0" presId="urn:microsoft.com/office/officeart/2005/8/layout/list1"/>
    <dgm:cxn modelId="{E3254E36-A21B-4CDE-BD68-A5191A026867}" type="presParOf" srcId="{19523B25-6AEE-4EA7-A197-CA3D0D4696D8}" destId="{1D7C1D43-52C7-44A3-8CC4-E6E7770DB0DA}" srcOrd="3" destOrd="0" presId="urn:microsoft.com/office/officeart/2005/8/layout/list1"/>
    <dgm:cxn modelId="{4AA90EE9-6C5B-4AFE-B323-070AC3F947B6}" type="presParOf" srcId="{19523B25-6AEE-4EA7-A197-CA3D0D4696D8}" destId="{B5FF6B81-A3AE-4576-B53B-F00C802DAA99}" srcOrd="4" destOrd="0" presId="urn:microsoft.com/office/officeart/2005/8/layout/list1"/>
    <dgm:cxn modelId="{5527B60D-B34A-4136-91C8-B93EB4B925B5}" type="presParOf" srcId="{B5FF6B81-A3AE-4576-B53B-F00C802DAA99}" destId="{3E1405FF-DF85-4DB6-BCD9-D91726250E96}" srcOrd="0" destOrd="0" presId="urn:microsoft.com/office/officeart/2005/8/layout/list1"/>
    <dgm:cxn modelId="{12FEFFDE-8650-43DC-B36C-9B07B58C4CB7}" type="presParOf" srcId="{B5FF6B81-A3AE-4576-B53B-F00C802DAA99}" destId="{1132510C-9AD0-48F8-BF74-93E9826D0E4C}" srcOrd="1" destOrd="0" presId="urn:microsoft.com/office/officeart/2005/8/layout/list1"/>
    <dgm:cxn modelId="{0FA1ED9B-F4D0-42C2-A659-5EBEE1BBD099}" type="presParOf" srcId="{19523B25-6AEE-4EA7-A197-CA3D0D4696D8}" destId="{D9F822E1-FEB5-4280-828B-861A49304BFB}" srcOrd="5" destOrd="0" presId="urn:microsoft.com/office/officeart/2005/8/layout/list1"/>
    <dgm:cxn modelId="{68684C02-9392-4475-95E3-FEF7C208137D}" type="presParOf" srcId="{19523B25-6AEE-4EA7-A197-CA3D0D4696D8}" destId="{914A25A4-EC16-4A6C-ABA4-6733C0FE62EA}" srcOrd="6" destOrd="0" presId="urn:microsoft.com/office/officeart/2005/8/layout/list1"/>
    <dgm:cxn modelId="{199DA4F5-60CD-490B-8071-EFCDBF3900B5}" type="presParOf" srcId="{19523B25-6AEE-4EA7-A197-CA3D0D4696D8}" destId="{61A5D77E-C9BE-4E26-AF27-63765CA09A82}" srcOrd="7" destOrd="0" presId="urn:microsoft.com/office/officeart/2005/8/layout/list1"/>
    <dgm:cxn modelId="{2593CDFC-D139-4A3E-AECA-0B5597B5B011}" type="presParOf" srcId="{19523B25-6AEE-4EA7-A197-CA3D0D4696D8}" destId="{546AFFA7-FF01-495C-AA9C-F56DAC16E3F1}" srcOrd="8" destOrd="0" presId="urn:microsoft.com/office/officeart/2005/8/layout/list1"/>
    <dgm:cxn modelId="{6FC9D84F-59EA-41D3-A6BB-96A516968B6C}" type="presParOf" srcId="{546AFFA7-FF01-495C-AA9C-F56DAC16E3F1}" destId="{2A4218EA-83D1-452C-B82B-C4E9C2328CCE}" srcOrd="0" destOrd="0" presId="urn:microsoft.com/office/officeart/2005/8/layout/list1"/>
    <dgm:cxn modelId="{24080A2E-4A7B-443C-BAF8-DB50D6DD0ED4}" type="presParOf" srcId="{546AFFA7-FF01-495C-AA9C-F56DAC16E3F1}" destId="{B933DCAF-677D-429A-AFD4-9F6A097EA4E7}" srcOrd="1" destOrd="0" presId="urn:microsoft.com/office/officeart/2005/8/layout/list1"/>
    <dgm:cxn modelId="{CD54EDAB-97CD-4F69-8268-0857B4E0E80C}" type="presParOf" srcId="{19523B25-6AEE-4EA7-A197-CA3D0D4696D8}" destId="{B8A86BCD-0880-4162-BD5C-0434149962E1}" srcOrd="9" destOrd="0" presId="urn:microsoft.com/office/officeart/2005/8/layout/list1"/>
    <dgm:cxn modelId="{E26A4772-E04F-4DAE-B53E-D2E94AE110BC}" type="presParOf" srcId="{19523B25-6AEE-4EA7-A197-CA3D0D4696D8}" destId="{E56A0C02-6426-484B-BCF0-15EC5B1E6ADA}"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F6C61-E19E-D840-81D8-23B9943D5797}">
      <dsp:nvSpPr>
        <dsp:cNvPr id="0" name=""/>
        <dsp:cNvSpPr/>
      </dsp:nvSpPr>
      <dsp:spPr>
        <a:xfrm>
          <a:off x="0" y="1745"/>
          <a:ext cx="983354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03C2C-1DD7-3946-8AF1-B24D8272DCC4}">
      <dsp:nvSpPr>
        <dsp:cNvPr id="0" name=""/>
        <dsp:cNvSpPr/>
      </dsp:nvSpPr>
      <dsp:spPr>
        <a:xfrm>
          <a:off x="0" y="1745"/>
          <a:ext cx="9833548" cy="59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Project Brief</a:t>
          </a:r>
        </a:p>
      </dsp:txBody>
      <dsp:txXfrm>
        <a:off x="0" y="1745"/>
        <a:ext cx="9833548" cy="595081"/>
      </dsp:txXfrm>
    </dsp:sp>
    <dsp:sp modelId="{240F349E-7336-F34B-AFC4-44358DB77082}">
      <dsp:nvSpPr>
        <dsp:cNvPr id="0" name=""/>
        <dsp:cNvSpPr/>
      </dsp:nvSpPr>
      <dsp:spPr>
        <a:xfrm>
          <a:off x="0" y="596826"/>
          <a:ext cx="9833548"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1D0A90-20A0-4440-B06A-C49845601C7A}">
      <dsp:nvSpPr>
        <dsp:cNvPr id="0" name=""/>
        <dsp:cNvSpPr/>
      </dsp:nvSpPr>
      <dsp:spPr>
        <a:xfrm>
          <a:off x="0" y="596826"/>
          <a:ext cx="9833548" cy="59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Background</a:t>
          </a:r>
        </a:p>
      </dsp:txBody>
      <dsp:txXfrm>
        <a:off x="0" y="596826"/>
        <a:ext cx="9833548" cy="595081"/>
      </dsp:txXfrm>
    </dsp:sp>
    <dsp:sp modelId="{D0D4AB4B-FE0F-0641-ACC2-CF29CDB6DCC5}">
      <dsp:nvSpPr>
        <dsp:cNvPr id="0" name=""/>
        <dsp:cNvSpPr/>
      </dsp:nvSpPr>
      <dsp:spPr>
        <a:xfrm>
          <a:off x="0" y="1191907"/>
          <a:ext cx="9833548"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2EC55D-7906-7B49-922F-39017C9510FC}">
      <dsp:nvSpPr>
        <dsp:cNvPr id="0" name=""/>
        <dsp:cNvSpPr/>
      </dsp:nvSpPr>
      <dsp:spPr>
        <a:xfrm>
          <a:off x="0" y="1191907"/>
          <a:ext cx="9833548" cy="59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Methodology</a:t>
          </a:r>
        </a:p>
      </dsp:txBody>
      <dsp:txXfrm>
        <a:off x="0" y="1191907"/>
        <a:ext cx="9833548" cy="595081"/>
      </dsp:txXfrm>
    </dsp:sp>
    <dsp:sp modelId="{FB6858F1-46A3-E74E-A750-E350F47A6251}">
      <dsp:nvSpPr>
        <dsp:cNvPr id="0" name=""/>
        <dsp:cNvSpPr/>
      </dsp:nvSpPr>
      <dsp:spPr>
        <a:xfrm>
          <a:off x="0" y="1786989"/>
          <a:ext cx="9833548"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A5F89-58F6-A549-A133-62E9E5ADCAA9}">
      <dsp:nvSpPr>
        <dsp:cNvPr id="0" name=""/>
        <dsp:cNvSpPr/>
      </dsp:nvSpPr>
      <dsp:spPr>
        <a:xfrm>
          <a:off x="0" y="1786989"/>
          <a:ext cx="9833548" cy="59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Results &amp; Conclusions</a:t>
          </a:r>
        </a:p>
      </dsp:txBody>
      <dsp:txXfrm>
        <a:off x="0" y="1786989"/>
        <a:ext cx="9833548" cy="595081"/>
      </dsp:txXfrm>
    </dsp:sp>
    <dsp:sp modelId="{837623F6-FB1A-7F4B-8E37-55B6663F38E1}">
      <dsp:nvSpPr>
        <dsp:cNvPr id="0" name=""/>
        <dsp:cNvSpPr/>
      </dsp:nvSpPr>
      <dsp:spPr>
        <a:xfrm>
          <a:off x="0" y="2382070"/>
          <a:ext cx="9833548"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05E39B-8104-B348-8787-DAD68CA5E68B}">
      <dsp:nvSpPr>
        <dsp:cNvPr id="0" name=""/>
        <dsp:cNvSpPr/>
      </dsp:nvSpPr>
      <dsp:spPr>
        <a:xfrm>
          <a:off x="0" y="2382070"/>
          <a:ext cx="9833548" cy="59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Client Brief Expectations</a:t>
          </a:r>
        </a:p>
      </dsp:txBody>
      <dsp:txXfrm>
        <a:off x="0" y="2382070"/>
        <a:ext cx="9833548" cy="595081"/>
      </dsp:txXfrm>
    </dsp:sp>
    <dsp:sp modelId="{E9DE30F2-CE8A-7B49-A5D3-3FCDED84330D}">
      <dsp:nvSpPr>
        <dsp:cNvPr id="0" name=""/>
        <dsp:cNvSpPr/>
      </dsp:nvSpPr>
      <dsp:spPr>
        <a:xfrm>
          <a:off x="0" y="2977151"/>
          <a:ext cx="9833548"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CFFE14-F716-1040-915A-4B39933E17E1}">
      <dsp:nvSpPr>
        <dsp:cNvPr id="0" name=""/>
        <dsp:cNvSpPr/>
      </dsp:nvSpPr>
      <dsp:spPr>
        <a:xfrm>
          <a:off x="0" y="2977151"/>
          <a:ext cx="9833548" cy="59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Overall Reflection</a:t>
          </a:r>
        </a:p>
      </dsp:txBody>
      <dsp:txXfrm>
        <a:off x="0" y="2977151"/>
        <a:ext cx="9833548" cy="5950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DF19A-DC28-429B-91F1-551857FEFA3D}">
      <dsp:nvSpPr>
        <dsp:cNvPr id="0" name=""/>
        <dsp:cNvSpPr/>
      </dsp:nvSpPr>
      <dsp:spPr>
        <a:xfrm>
          <a:off x="0" y="68768"/>
          <a:ext cx="11407487" cy="1242935"/>
        </a:xfrm>
        <a:prstGeom prst="roundRect">
          <a:avLst>
            <a:gd name="adj" fmla="val 10000"/>
          </a:avLst>
        </a:prstGeom>
        <a:solidFill>
          <a:srgbClr val="67B3D6"/>
        </a:solidFill>
        <a:ln>
          <a:noFill/>
        </a:ln>
        <a:effectLst/>
      </dsp:spPr>
      <dsp:style>
        <a:lnRef idx="0">
          <a:scrgbClr r="0" g="0" b="0"/>
        </a:lnRef>
        <a:fillRef idx="1">
          <a:scrgbClr r="0" g="0" b="0"/>
        </a:fillRef>
        <a:effectRef idx="0">
          <a:scrgbClr r="0" g="0" b="0"/>
        </a:effectRef>
        <a:fontRef idx="minor"/>
      </dsp:style>
    </dsp:sp>
    <dsp:sp modelId="{7F60CA0A-C9EF-4570-B564-C6987977C124}">
      <dsp:nvSpPr>
        <dsp:cNvPr id="0" name=""/>
        <dsp:cNvSpPr/>
      </dsp:nvSpPr>
      <dsp:spPr>
        <a:xfrm>
          <a:off x="182470" y="58392"/>
          <a:ext cx="1032941" cy="1032941"/>
        </a:xfrm>
        <a:prstGeom prst="rect">
          <a:avLst/>
        </a:prstGeom>
        <a:blipFill rotWithShape="1">
          <a:blip xmlns:r="http://schemas.openxmlformats.org/officeDocument/2006/relationships" r:embed="rId1"/>
          <a:srcRect/>
          <a:stretch>
            <a:fillRect l="-40000" r="-4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7C0CB0-CF6E-460F-BBA2-5973D5003CFC}">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GB" sz="2500" kern="1200">
              <a:latin typeface="Calibri Light" panose="020F0302020204030204"/>
            </a:rPr>
            <a:t>Passroclus makes use of a lightweight API</a:t>
          </a:r>
          <a:endParaRPr lang="en-GB" sz="2500" kern="1200"/>
        </a:p>
      </dsp:txBody>
      <dsp:txXfrm>
        <a:off x="1435590" y="531"/>
        <a:ext cx="9971896" cy="1242935"/>
      </dsp:txXfrm>
    </dsp:sp>
    <dsp:sp modelId="{F9652C53-9882-4734-88FE-E299CF7A225A}">
      <dsp:nvSpPr>
        <dsp:cNvPr id="0" name=""/>
        <dsp:cNvSpPr/>
      </dsp:nvSpPr>
      <dsp:spPr>
        <a:xfrm>
          <a:off x="0" y="1554201"/>
          <a:ext cx="11407487" cy="1242935"/>
        </a:xfrm>
        <a:prstGeom prst="roundRect">
          <a:avLst>
            <a:gd name="adj" fmla="val 10000"/>
          </a:avLst>
        </a:prstGeom>
        <a:solidFill>
          <a:srgbClr val="6ED097"/>
        </a:solidFill>
        <a:ln>
          <a:noFill/>
        </a:ln>
        <a:effectLst/>
      </dsp:spPr>
      <dsp:style>
        <a:lnRef idx="0">
          <a:scrgbClr r="0" g="0" b="0"/>
        </a:lnRef>
        <a:fillRef idx="1">
          <a:scrgbClr r="0" g="0" b="0"/>
        </a:fillRef>
        <a:effectRef idx="0">
          <a:scrgbClr r="0" g="0" b="0"/>
        </a:effectRef>
        <a:fontRef idx="minor"/>
      </dsp:style>
    </dsp:sp>
    <dsp:sp modelId="{00921F60-6448-443C-961D-3B2FF7063A09}">
      <dsp:nvSpPr>
        <dsp:cNvPr id="0" name=""/>
        <dsp:cNvSpPr/>
      </dsp:nvSpPr>
      <dsp:spPr>
        <a:xfrm>
          <a:off x="375988" y="1833861"/>
          <a:ext cx="683614" cy="683614"/>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3E9BEA-F5B2-4117-83DA-CC349B0B240F}">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GB" sz="2500" kern="1200">
              <a:latin typeface="Calibri Light" panose="020F0302020204030204"/>
            </a:rPr>
            <a:t>Passroclus API has a web application built onto the top of it for easy use.</a:t>
          </a:r>
          <a:endParaRPr lang="en-GB" sz="2500" kern="1200"/>
        </a:p>
      </dsp:txBody>
      <dsp:txXfrm>
        <a:off x="1435590" y="1554201"/>
        <a:ext cx="9971896" cy="1242935"/>
      </dsp:txXfrm>
    </dsp:sp>
    <dsp:sp modelId="{1DA09C3F-AED7-46C2-9A89-0AB935632867}">
      <dsp:nvSpPr>
        <dsp:cNvPr id="0" name=""/>
        <dsp:cNvSpPr/>
      </dsp:nvSpPr>
      <dsp:spPr>
        <a:xfrm>
          <a:off x="0" y="3107870"/>
          <a:ext cx="11407487" cy="1242935"/>
        </a:xfrm>
        <a:prstGeom prst="roundRect">
          <a:avLst>
            <a:gd name="adj" fmla="val 10000"/>
          </a:avLst>
        </a:prstGeom>
        <a:solidFill>
          <a:srgbClr val="67B3D6"/>
        </a:solidFill>
        <a:ln>
          <a:noFill/>
        </a:ln>
        <a:effectLst/>
      </dsp:spPr>
      <dsp:style>
        <a:lnRef idx="0">
          <a:scrgbClr r="0" g="0" b="0"/>
        </a:lnRef>
        <a:fillRef idx="1">
          <a:scrgbClr r="0" g="0" b="0"/>
        </a:fillRef>
        <a:effectRef idx="0">
          <a:scrgbClr r="0" g="0" b="0"/>
        </a:effectRef>
        <a:fontRef idx="minor"/>
      </dsp:style>
    </dsp:sp>
    <dsp:sp modelId="{70D05581-1998-4F15-9C47-C0C6ED99F10F}">
      <dsp:nvSpPr>
        <dsp:cNvPr id="0" name=""/>
        <dsp:cNvSpPr/>
      </dsp:nvSpPr>
      <dsp:spPr>
        <a:xfrm>
          <a:off x="375988" y="3387531"/>
          <a:ext cx="683614" cy="68361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9F0333-2F33-49BF-B7CD-23BF0215C879}">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GB" sz="2500" kern="1200">
              <a:latin typeface="Calibri Light" panose="020F0302020204030204"/>
            </a:rPr>
            <a:t>The </a:t>
          </a:r>
          <a:r>
            <a:rPr lang="en-GB" sz="2500" kern="1200" err="1">
              <a:latin typeface="Calibri Light" panose="020F0302020204030204"/>
            </a:rPr>
            <a:t>passroclus</a:t>
          </a:r>
          <a:r>
            <a:rPr lang="en-GB" sz="2500" kern="1200">
              <a:latin typeface="Calibri Light" panose="020F0302020204030204"/>
            </a:rPr>
            <a:t> browser add-on uses the web application.</a:t>
          </a:r>
        </a:p>
      </dsp:txBody>
      <dsp:txXfrm>
        <a:off x="1435590" y="3107870"/>
        <a:ext cx="9971896"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EC1B0-C098-4674-BC6E-7D015922DF85}">
      <dsp:nvSpPr>
        <dsp:cNvPr id="0" name=""/>
        <dsp:cNvSpPr/>
      </dsp:nvSpPr>
      <dsp:spPr>
        <a:xfrm>
          <a:off x="0" y="329318"/>
          <a:ext cx="10515600" cy="1165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API built using python on a Flask Framework</a:t>
          </a:r>
          <a:endParaRPr lang="en-US" sz="2000" kern="1200"/>
        </a:p>
        <a:p>
          <a:pPr marL="228600" lvl="1" indent="-228600" algn="l" defTabSz="889000">
            <a:lnSpc>
              <a:spcPct val="90000"/>
            </a:lnSpc>
            <a:spcBef>
              <a:spcPct val="0"/>
            </a:spcBef>
            <a:spcAft>
              <a:spcPct val="15000"/>
            </a:spcAft>
            <a:buChar char="•"/>
          </a:pPr>
          <a:r>
            <a:rPr lang="en-GB" sz="2000" kern="1200"/>
            <a:t>HTML/CSS used in Web Application/Add-on</a:t>
          </a:r>
          <a:endParaRPr lang="en-US" sz="2000" kern="1200"/>
        </a:p>
      </dsp:txBody>
      <dsp:txXfrm>
        <a:off x="0" y="329318"/>
        <a:ext cx="10515600" cy="1165500"/>
      </dsp:txXfrm>
    </dsp:sp>
    <dsp:sp modelId="{1A971003-007E-429E-82D8-3042714D69E6}">
      <dsp:nvSpPr>
        <dsp:cNvPr id="0" name=""/>
        <dsp:cNvSpPr/>
      </dsp:nvSpPr>
      <dsp:spPr>
        <a:xfrm>
          <a:off x="525780" y="34118"/>
          <a:ext cx="7360920" cy="590400"/>
        </a:xfrm>
        <a:prstGeom prst="roundRect">
          <a:avLst/>
        </a:prstGeom>
        <a:solidFill>
          <a:srgbClr val="6ED0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GB" sz="2000" kern="1200"/>
            <a:t>Flask</a:t>
          </a:r>
          <a:endParaRPr lang="en-US" sz="2000" kern="1200"/>
        </a:p>
      </dsp:txBody>
      <dsp:txXfrm>
        <a:off x="554601" y="62939"/>
        <a:ext cx="7303278" cy="532758"/>
      </dsp:txXfrm>
    </dsp:sp>
    <dsp:sp modelId="{914A25A4-EC16-4A6C-ABA4-6733C0FE62EA}">
      <dsp:nvSpPr>
        <dsp:cNvPr id="0" name=""/>
        <dsp:cNvSpPr/>
      </dsp:nvSpPr>
      <dsp:spPr>
        <a:xfrm>
          <a:off x="0" y="1898019"/>
          <a:ext cx="10515600" cy="850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Hosts Passroclus on the cloud</a:t>
          </a:r>
          <a:endParaRPr lang="en-US" sz="2000" kern="1200"/>
        </a:p>
      </dsp:txBody>
      <dsp:txXfrm>
        <a:off x="0" y="1898019"/>
        <a:ext cx="10515600" cy="850500"/>
      </dsp:txXfrm>
    </dsp:sp>
    <dsp:sp modelId="{1132510C-9AD0-48F8-BF74-93E9826D0E4C}">
      <dsp:nvSpPr>
        <dsp:cNvPr id="0" name=""/>
        <dsp:cNvSpPr/>
      </dsp:nvSpPr>
      <dsp:spPr>
        <a:xfrm>
          <a:off x="525780" y="1602819"/>
          <a:ext cx="7360920" cy="590400"/>
        </a:xfrm>
        <a:prstGeom prst="roundRect">
          <a:avLst/>
        </a:prstGeom>
        <a:solidFill>
          <a:srgbClr val="67B3D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GB" sz="2000" kern="1200"/>
            <a:t>Heroku</a:t>
          </a:r>
          <a:endParaRPr lang="en-US" sz="2000" kern="1200"/>
        </a:p>
      </dsp:txBody>
      <dsp:txXfrm>
        <a:off x="554601" y="1631640"/>
        <a:ext cx="7303278" cy="532758"/>
      </dsp:txXfrm>
    </dsp:sp>
    <dsp:sp modelId="{E56A0C02-6426-484B-BCF0-15EC5B1E6ADA}">
      <dsp:nvSpPr>
        <dsp:cNvPr id="0" name=""/>
        <dsp:cNvSpPr/>
      </dsp:nvSpPr>
      <dsp:spPr>
        <a:xfrm>
          <a:off x="0" y="3151719"/>
          <a:ext cx="10515600" cy="1165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Hosts the Passroclus repository</a:t>
          </a:r>
          <a:endParaRPr lang="en-US" sz="2000" kern="1200"/>
        </a:p>
        <a:p>
          <a:pPr marL="228600" lvl="1" indent="-228600" algn="l" defTabSz="889000">
            <a:lnSpc>
              <a:spcPct val="90000"/>
            </a:lnSpc>
            <a:spcBef>
              <a:spcPct val="0"/>
            </a:spcBef>
            <a:spcAft>
              <a:spcPct val="15000"/>
            </a:spcAft>
            <a:buChar char="•"/>
          </a:pPr>
          <a:r>
            <a:rPr lang="en-GB" sz="2000" kern="1200"/>
            <a:t>Allows for version control and more accessibility</a:t>
          </a:r>
          <a:endParaRPr lang="en-US" sz="2000" kern="1200"/>
        </a:p>
      </dsp:txBody>
      <dsp:txXfrm>
        <a:off x="0" y="3151719"/>
        <a:ext cx="10515600" cy="1165500"/>
      </dsp:txXfrm>
    </dsp:sp>
    <dsp:sp modelId="{B933DCAF-677D-429A-AFD4-9F6A097EA4E7}">
      <dsp:nvSpPr>
        <dsp:cNvPr id="0" name=""/>
        <dsp:cNvSpPr/>
      </dsp:nvSpPr>
      <dsp:spPr>
        <a:xfrm>
          <a:off x="525780" y="2856518"/>
          <a:ext cx="7360920" cy="590400"/>
        </a:xfrm>
        <a:prstGeom prst="roundRect">
          <a:avLst/>
        </a:prstGeom>
        <a:solidFill>
          <a:srgbClr val="6ED0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GB" sz="2000" kern="1200"/>
            <a:t>GitHub</a:t>
          </a:r>
          <a:endParaRPr lang="en-US" sz="2000" kern="1200"/>
        </a:p>
      </dsp:txBody>
      <dsp:txXfrm>
        <a:off x="554601" y="2885339"/>
        <a:ext cx="7303278" cy="5327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BA407-4A7B-4FFF-A4D0-7791D13BDFBC}" type="datetimeFigureOut">
              <a:rPr lang="en-GB" smtClean="0"/>
              <a:t>19/04/2021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F6B5D9-AAD6-469A-BD7B-4A6062E9602E}" type="slidenum">
              <a:rPr lang="en-GB" smtClean="0"/>
              <a:t>‹#›</a:t>
            </a:fld>
            <a:endParaRPr lang="en-GB"/>
          </a:p>
        </p:txBody>
      </p:sp>
    </p:spTree>
    <p:extLst>
      <p:ext uri="{BB962C8B-B14F-4D97-AF65-F5344CB8AC3E}">
        <p14:creationId xmlns:p14="http://schemas.microsoft.com/office/powerpoint/2010/main" val="1168800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Hello and welcome to the Coderona presentation of the Passroclus password tool. I’d like to introduce the team; Stuart Brown, Peter Captain, Tia Cotton, myself, Catriona Kirkwood and Roderick </a:t>
            </a:r>
            <a:r>
              <a:rPr lang="en-GB" sz="1200" kern="1200" err="1">
                <a:solidFill>
                  <a:schemeClr val="tx1"/>
                </a:solidFill>
                <a:effectLst/>
                <a:latin typeface="+mn-lt"/>
                <a:ea typeface="+mn-ea"/>
                <a:cs typeface="+mn-cs"/>
              </a:rPr>
              <a:t>Rozalina</a:t>
            </a:r>
            <a:r>
              <a:rPr lang="en-GB"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EFD8EB-CE1F-4BC1-9147-06E16D4B419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17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Dependant on the entropy score and if the password has been breached, the colour will change. </a:t>
            </a:r>
          </a:p>
          <a:p>
            <a:endParaRPr lang="en-GB"/>
          </a:p>
          <a:p>
            <a:r>
              <a:rPr lang="en-GB"/>
              <a:t>If the password is not on the breach list, it will be green for Very strong and strong scores, amber for reasonable scores and red for weak and very weak scores.</a:t>
            </a:r>
          </a:p>
          <a:p>
            <a:endParaRPr lang="en-GB"/>
          </a:p>
          <a:p>
            <a:r>
              <a:rPr lang="en-GB"/>
              <a:t>If the password has been breached at all, the background will be red – no matter how high the entropy score is.</a:t>
            </a:r>
          </a:p>
          <a:p>
            <a:r>
              <a:rPr lang="en-GB"/>
              <a:t>Dependant on the outcome, the user will then be asked if they would like to create a new passphrase using the built in passphrase generator.</a:t>
            </a:r>
          </a:p>
        </p:txBody>
      </p:sp>
      <p:sp>
        <p:nvSpPr>
          <p:cNvPr id="4" name="Slide Number Placeholder 3"/>
          <p:cNvSpPr>
            <a:spLocks noGrp="1"/>
          </p:cNvSpPr>
          <p:nvPr>
            <p:ph type="sldNum" sz="quarter" idx="5"/>
          </p:nvPr>
        </p:nvSpPr>
        <p:spPr/>
        <p:txBody>
          <a:bodyPr/>
          <a:lstStyle/>
          <a:p>
            <a:fld id="{FCEFD8EB-CE1F-4BC1-9147-06E16D4B4197}" type="slidenum">
              <a:rPr lang="en-GB" smtClean="0"/>
              <a:t>10</a:t>
            </a:fld>
            <a:endParaRPr lang="en-GB"/>
          </a:p>
        </p:txBody>
      </p:sp>
    </p:spTree>
    <p:extLst>
      <p:ext uri="{BB962C8B-B14F-4D97-AF65-F5344CB8AC3E}">
        <p14:creationId xmlns:p14="http://schemas.microsoft.com/office/powerpoint/2010/main" val="341397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passphrase generator allows the user to enter a certain number of words they would like to have in their passphrase. The user must enter a value between two and six, this is to ensure that the passphrase is not just a single word, or too long and complicated to remember.</a:t>
            </a:r>
          </a:p>
          <a:p>
            <a:endParaRPr lang="en-GB"/>
          </a:p>
          <a:p>
            <a:r>
              <a:rPr lang="en-GB"/>
              <a:t>Generator will randomly grab the required number of words from a text file in the server, that contains around two thousand five hundred English dictionary words and display this as a passphrase. Users are able to use these passphrases as they are, or can modify them to include upper case characters, symbols and numbers as required by some password policies.</a:t>
            </a:r>
          </a:p>
        </p:txBody>
      </p:sp>
      <p:sp>
        <p:nvSpPr>
          <p:cNvPr id="4" name="Slide Number Placeholder 3"/>
          <p:cNvSpPr>
            <a:spLocks noGrp="1"/>
          </p:cNvSpPr>
          <p:nvPr>
            <p:ph type="sldNum" sz="quarter" idx="5"/>
          </p:nvPr>
        </p:nvSpPr>
        <p:spPr/>
        <p:txBody>
          <a:bodyPr/>
          <a:lstStyle/>
          <a:p>
            <a:fld id="{FCEFD8EB-CE1F-4BC1-9147-06E16D4B4197}" type="slidenum">
              <a:rPr lang="en-GB" smtClean="0"/>
              <a:t>11</a:t>
            </a:fld>
            <a:endParaRPr lang="en-GB"/>
          </a:p>
        </p:txBody>
      </p:sp>
    </p:spTree>
    <p:extLst>
      <p:ext uri="{BB962C8B-B14F-4D97-AF65-F5344CB8AC3E}">
        <p14:creationId xmlns:p14="http://schemas.microsoft.com/office/powerpoint/2010/main" val="39890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FAQs have been added to provide more context to the functions and actions of Passroclus. More answers can be added as required and as the application is being used by the client. </a:t>
            </a:r>
          </a:p>
        </p:txBody>
      </p:sp>
      <p:sp>
        <p:nvSpPr>
          <p:cNvPr id="4" name="Slide Number Placeholder 3"/>
          <p:cNvSpPr>
            <a:spLocks noGrp="1"/>
          </p:cNvSpPr>
          <p:nvPr>
            <p:ph type="sldNum" sz="quarter" idx="5"/>
          </p:nvPr>
        </p:nvSpPr>
        <p:spPr/>
        <p:txBody>
          <a:bodyPr/>
          <a:lstStyle/>
          <a:p>
            <a:fld id="{FCEFD8EB-CE1F-4BC1-9147-06E16D4B4197}" type="slidenum">
              <a:rPr lang="en-GB" smtClean="0"/>
              <a:t>12</a:t>
            </a:fld>
            <a:endParaRPr lang="en-GB"/>
          </a:p>
        </p:txBody>
      </p:sp>
    </p:spTree>
    <p:extLst>
      <p:ext uri="{BB962C8B-B14F-4D97-AF65-F5344CB8AC3E}">
        <p14:creationId xmlns:p14="http://schemas.microsoft.com/office/powerpoint/2010/main" val="333834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browser add-on uses the web application and displays it as a browser add-on activity. This was chosen as it means that the user doesn’t have to learn how to use the web application and the add-on and provides a seamless transition between both. </a:t>
            </a:r>
          </a:p>
          <a:p>
            <a:endParaRPr lang="en-GB"/>
          </a:p>
          <a:p>
            <a:r>
              <a:rPr lang="en-GB"/>
              <a:t>It also means that when the web application is updated and deployed, the browser add-on is also updated and deployed.</a:t>
            </a:r>
          </a:p>
          <a:p>
            <a:endParaRPr lang="en-GB"/>
          </a:p>
          <a:p>
            <a:r>
              <a:rPr lang="en-GB"/>
              <a:t>That’s the current prototype of the Passroclus application and I’ll now pass you over to my colleague, Roderick who will tell you about our results and conclusions.</a:t>
            </a:r>
          </a:p>
        </p:txBody>
      </p:sp>
      <p:sp>
        <p:nvSpPr>
          <p:cNvPr id="4" name="Slide Number Placeholder 3"/>
          <p:cNvSpPr>
            <a:spLocks noGrp="1"/>
          </p:cNvSpPr>
          <p:nvPr>
            <p:ph type="sldNum" sz="quarter" idx="5"/>
          </p:nvPr>
        </p:nvSpPr>
        <p:spPr/>
        <p:txBody>
          <a:bodyPr/>
          <a:lstStyle/>
          <a:p>
            <a:fld id="{FCEFD8EB-CE1F-4BC1-9147-06E16D4B4197}" type="slidenum">
              <a:rPr lang="en-GB" smtClean="0"/>
              <a:t>13</a:t>
            </a:fld>
            <a:endParaRPr lang="en-GB"/>
          </a:p>
        </p:txBody>
      </p:sp>
    </p:spTree>
    <p:extLst>
      <p:ext uri="{BB962C8B-B14F-4D97-AF65-F5344CB8AC3E}">
        <p14:creationId xmlns:p14="http://schemas.microsoft.com/office/powerpoint/2010/main" val="2915926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Version 2.</a:t>
            </a:r>
          </a:p>
          <a:p>
            <a:endParaRPr lang="en-US">
              <a:cs typeface="Calibri"/>
            </a:endParaRPr>
          </a:p>
          <a:p>
            <a:r>
              <a:rPr lang="en-US">
                <a:cs typeface="Calibri"/>
              </a:rPr>
              <a:t>&gt;Coderona developed an all-in-one solution that aids in better password and hygiene creation. Users are educated with feedback regarding password strengths and proper password habits to develop. </a:t>
            </a:r>
          </a:p>
          <a:p>
            <a:endParaRPr lang="en-US">
              <a:cs typeface="Calibri"/>
            </a:endParaRPr>
          </a:p>
          <a:p>
            <a:r>
              <a:rPr lang="en-US">
                <a:cs typeface="Calibri"/>
              </a:rPr>
              <a:t>&gt;Passroclus is accessible on all platforms and devices. The browser add-on currently works on Google and Edge but can be further developed for browsers such as Firefox and Opera.</a:t>
            </a:r>
          </a:p>
          <a:p>
            <a:endParaRPr lang="en-US">
              <a:cs typeface="Calibri"/>
            </a:endParaRPr>
          </a:p>
          <a:p>
            <a:r>
              <a:rPr lang="en-US">
                <a:cs typeface="Calibri"/>
              </a:rPr>
              <a:t>&gt;The current prototype is subjected to change in terms of appearance and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Passroclus tests the strength and the quality of passwords that are entered as well as providing the ability to make a secure passphrase</a:t>
            </a:r>
            <a:endParaRPr lang="en-GB"/>
          </a:p>
          <a:p>
            <a:endParaRPr lang="en-US">
              <a:cs typeface="Calibri"/>
            </a:endParaRPr>
          </a:p>
          <a:p>
            <a:endParaRPr lang="en-US">
              <a:cs typeface="Calibri"/>
            </a:endParaRPr>
          </a:p>
          <a:p>
            <a:r>
              <a:rPr lang="en-US">
                <a:cs typeface="Calibri"/>
              </a:rPr>
              <a:t>&gt;Passroclus provides ease-of use to all users and was build with data handling security in mind. </a:t>
            </a:r>
          </a:p>
          <a:p>
            <a:endParaRPr lang="en-US">
              <a:cs typeface="Calibri"/>
            </a:endParaRPr>
          </a:p>
          <a:p>
            <a:r>
              <a:rPr lang="en-US">
                <a:cs typeface="Calibri"/>
              </a:rPr>
              <a:t>&gt;Recommended updates are certain with regards to breach updates and further product recommendations that advances the functionalities than can be implemented in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Passroclus is an educational tool, which provides users with an easy and digestible way to learn about secure passwords</a:t>
            </a:r>
            <a:endParaRPr lang="en-GB"/>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A5A4D41-773F-4291-ABE0-CC2FA03D132E}" type="slidenum">
              <a:rPr lang="en-GB"/>
              <a:t>14</a:t>
            </a:fld>
            <a:endParaRPr lang="en-GB"/>
          </a:p>
        </p:txBody>
      </p:sp>
    </p:spTree>
    <p:extLst>
      <p:ext uri="{BB962C8B-B14F-4D97-AF65-F5344CB8AC3E}">
        <p14:creationId xmlns:p14="http://schemas.microsoft.com/office/powerpoint/2010/main" val="2857800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Version 1.0 (Subject to change if needed)</a:t>
            </a:r>
          </a:p>
          <a:p>
            <a:endParaRPr lang="en-US">
              <a:cs typeface="Calibri"/>
            </a:endParaRPr>
          </a:p>
          <a:p>
            <a:r>
              <a:rPr lang="en-US">
                <a:cs typeface="Calibri"/>
              </a:rPr>
              <a:t>Passroclus was created based on extensive research into the current security trends and implemented features based on the requirements of the client. By analyzing limitations from modern web applications, we've developed an API that is versatile and can meet password criteria requirements so that users can apply their passwords where needed. We've ensured that our product provides educational feedback to users with help of an informative user interface and into developing stronger password habits. </a:t>
            </a:r>
          </a:p>
          <a:p>
            <a:r>
              <a:rPr lang="en-GB"/>
              <a:t>This enables the use of Passroclus’ breach checking functionality from any device with a browser, which is simple to use. Passroclus compares the given password to a list drawn from the database to determine if it has been breached, whilst more technical checks are performed through the Passroclus API.</a:t>
            </a:r>
            <a:endParaRPr lang="en-US">
              <a:cs typeface="Calibri"/>
            </a:endParaRPr>
          </a:p>
          <a:p>
            <a:r>
              <a:rPr lang="en-US">
                <a:cs typeface="Calibri"/>
              </a:rPr>
              <a:t>As this is just the prototype, its application can be improved based on new information on current trends and technology, breaches etc. More secure methods will continue to be applied, alongside feedback from users will continue to aid in the development of the product.</a:t>
            </a:r>
            <a:r>
              <a:rPr lang="en-US"/>
              <a:t> &gt;</a:t>
            </a:r>
            <a:r>
              <a:rPr lang="en-GB"/>
              <a:t>This feedback must be universally understood, as such, this is demonstrated by our “traffic light” background colouring which is altered depending on what feedback is fed back by the add-on.&lt;</a:t>
            </a:r>
            <a:endParaRPr lang="en-GB">
              <a:cs typeface="Calibri"/>
            </a:endParaRPr>
          </a:p>
          <a:p>
            <a:endParaRPr lang="en-GB">
              <a:cs typeface="Calibri"/>
            </a:endParaRPr>
          </a:p>
          <a:p>
            <a:endParaRPr lang="en-US">
              <a:cs typeface="Calibri"/>
            </a:endParaRPr>
          </a:p>
          <a:p>
            <a:endParaRPr lang="en-US">
              <a:cs typeface="Calibri"/>
            </a:endParaRPr>
          </a:p>
          <a:p>
            <a:r>
              <a:rPr lang="en-US">
                <a:cs typeface="Calibri"/>
              </a:rPr>
              <a:t>(Pass over to Peter.)</a:t>
            </a:r>
          </a:p>
        </p:txBody>
      </p:sp>
      <p:sp>
        <p:nvSpPr>
          <p:cNvPr id="4" name="Slide Number Placeholder 3"/>
          <p:cNvSpPr>
            <a:spLocks noGrp="1"/>
          </p:cNvSpPr>
          <p:nvPr>
            <p:ph type="sldNum" sz="quarter" idx="5"/>
          </p:nvPr>
        </p:nvSpPr>
        <p:spPr/>
        <p:txBody>
          <a:bodyPr/>
          <a:lstStyle/>
          <a:p>
            <a:fld id="{2A5A4D41-773F-4291-ABE0-CC2FA03D132E}" type="slidenum">
              <a:rPr lang="en-GB"/>
              <a:t>15</a:t>
            </a:fld>
            <a:endParaRPr lang="en-GB"/>
          </a:p>
        </p:txBody>
      </p:sp>
    </p:spTree>
    <p:extLst>
      <p:ext uri="{BB962C8B-B14F-4D97-AF65-F5344CB8AC3E}">
        <p14:creationId xmlns:p14="http://schemas.microsoft.com/office/powerpoint/2010/main" val="528416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none" kern="1200" dirty="0">
                <a:solidFill>
                  <a:schemeClr val="tx1"/>
                </a:solidFill>
                <a:effectLst/>
                <a:latin typeface="+mn-lt"/>
                <a:ea typeface="+mn-ea"/>
                <a:cs typeface="+mn-cs"/>
              </a:rPr>
              <a:t>Peter Captain</a:t>
            </a:r>
          </a:p>
          <a:p>
            <a:endParaRPr lang="en-GB" sz="1200" u="sng"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rPr>
              <a:t>Slide 1 –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Thank you Roderick, </a:t>
            </a:r>
          </a:p>
          <a:p>
            <a:r>
              <a:rPr lang="en-GB" sz="1200" kern="1200" dirty="0">
                <a:solidFill>
                  <a:schemeClr val="tx1"/>
                </a:solidFill>
                <a:effectLst/>
                <a:latin typeface="+mn-lt"/>
                <a:ea typeface="+mn-ea"/>
                <a:cs typeface="+mn-cs"/>
              </a:rPr>
              <a:t>Hello my name is Peter Captain</a:t>
            </a:r>
          </a:p>
          <a:p>
            <a:r>
              <a:rPr lang="en-GB" sz="1200" kern="1200" dirty="0">
                <a:solidFill>
                  <a:schemeClr val="tx1"/>
                </a:solidFill>
                <a:effectLst/>
                <a:latin typeface="+mn-lt"/>
                <a:ea typeface="+mn-ea"/>
                <a:cs typeface="+mn-cs"/>
              </a:rPr>
              <a:t>and I am going to talk about the client expectations.</a:t>
            </a:r>
          </a:p>
          <a:p>
            <a:r>
              <a:rPr lang="en-GB" sz="1200" kern="1200" dirty="0">
                <a:solidFill>
                  <a:schemeClr val="tx1"/>
                </a:solidFill>
                <a:effectLst/>
                <a:latin typeface="+mn-lt"/>
                <a:ea typeface="+mn-ea"/>
                <a:cs typeface="+mn-cs"/>
              </a:rPr>
              <a:t>we, the Coderona team have developed Passroclus so as to meet the following expectations, in response to the proposal </a:t>
            </a:r>
            <a:r>
              <a:rPr lang="en-GB" sz="1200" dirty="0"/>
              <a:t>presented to </a:t>
            </a:r>
            <a:r>
              <a:rPr lang="en-GB" sz="1200" dirty="0" err="1"/>
              <a:t>Dr.</a:t>
            </a:r>
            <a:r>
              <a:rPr lang="en-GB" sz="1200" dirty="0"/>
              <a:t> Ethan Bayne of Abertay university,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Passroclus will Provide feedback as to the strengths and weaknesses of a supplied password and it will provide friendly and useful hints as to how to improve it.</a:t>
            </a:r>
          </a:p>
          <a:p>
            <a:pPr lvl="1"/>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Educational Aspects</a:t>
            </a:r>
          </a:p>
          <a:p>
            <a:pPr lvl="1"/>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Useability Aspects</a:t>
            </a:r>
          </a:p>
          <a:p>
            <a:pPr lvl="1"/>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Protection from Attacks</a:t>
            </a:r>
          </a:p>
          <a:p>
            <a:pPr lvl="1"/>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As well as the Dynamic Projections (going forward)</a:t>
            </a:r>
          </a:p>
        </p:txBody>
      </p:sp>
      <p:sp>
        <p:nvSpPr>
          <p:cNvPr id="4" name="Slide Number Placeholder 3"/>
          <p:cNvSpPr>
            <a:spLocks noGrp="1"/>
          </p:cNvSpPr>
          <p:nvPr>
            <p:ph type="sldNum" sz="quarter" idx="5"/>
          </p:nvPr>
        </p:nvSpPr>
        <p:spPr/>
        <p:txBody>
          <a:bodyPr/>
          <a:lstStyle/>
          <a:p>
            <a:fld id="{F5FB7BD4-F2DB-456D-8C2E-59FB80C1E4D1}" type="slidenum">
              <a:rPr lang="en-GB" smtClean="0"/>
              <a:t>16</a:t>
            </a:fld>
            <a:endParaRPr lang="en-GB"/>
          </a:p>
        </p:txBody>
      </p:sp>
    </p:spTree>
    <p:extLst>
      <p:ext uri="{BB962C8B-B14F-4D97-AF65-F5344CB8AC3E}">
        <p14:creationId xmlns:p14="http://schemas.microsoft.com/office/powerpoint/2010/main" val="136565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u="sng" kern="1200" dirty="0">
              <a:solidFill>
                <a:schemeClr val="tx1"/>
              </a:solidFill>
              <a:effectLst/>
              <a:latin typeface="+mn-lt"/>
              <a:ea typeface="+mn-ea"/>
              <a:cs typeface="+mn-cs"/>
            </a:endParaRPr>
          </a:p>
          <a:p>
            <a:endParaRPr lang="en-GB" sz="1200" u="sng"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rPr>
              <a:t>Slide 2</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educational Aspect of Passroclus is an important one. </a:t>
            </a:r>
          </a:p>
          <a:p>
            <a:r>
              <a:rPr lang="en-GB" sz="1200" kern="1200" dirty="0">
                <a:solidFill>
                  <a:schemeClr val="tx1"/>
                </a:solidFill>
                <a:effectLst/>
                <a:latin typeface="+mn-lt"/>
                <a:ea typeface="+mn-ea"/>
                <a:cs typeface="+mn-cs"/>
              </a:rPr>
              <a:t>The best defence against cyber-attacks is to have knowledge as to how to stop them. </a:t>
            </a:r>
          </a:p>
          <a:p>
            <a:r>
              <a:rPr lang="en-GB" sz="1200" kern="1200" dirty="0">
                <a:solidFill>
                  <a:schemeClr val="tx1"/>
                </a:solidFill>
                <a:effectLst/>
                <a:latin typeface="+mn-lt"/>
                <a:ea typeface="+mn-ea"/>
                <a:cs typeface="+mn-cs"/>
              </a:rPr>
              <a:t>Passroclus aims to educate its users as to aspects of password security through use of</a:t>
            </a:r>
          </a:p>
          <a:p>
            <a:r>
              <a:rPr lang="en-GB" sz="1200" kern="1200" dirty="0">
                <a:solidFill>
                  <a:schemeClr val="tx1"/>
                </a:solidFill>
                <a:effectLst/>
                <a:latin typeface="+mn-lt"/>
                <a:ea typeface="+mn-ea"/>
                <a:cs typeface="+mn-cs"/>
              </a:rPr>
              <a:t>	the website and browser add-ons we have created</a:t>
            </a:r>
          </a:p>
          <a:p>
            <a:r>
              <a:rPr lang="en-GB" sz="1200" kern="1200" dirty="0">
                <a:solidFill>
                  <a:schemeClr val="tx1"/>
                </a:solidFill>
                <a:effectLst/>
                <a:latin typeface="+mn-lt"/>
                <a:ea typeface="+mn-ea"/>
                <a:cs typeface="+mn-cs"/>
              </a:rPr>
              <a:t>These utilities are where users can safely, </a:t>
            </a:r>
          </a:p>
          <a:p>
            <a:pPr lvl="0"/>
            <a:r>
              <a:rPr lang="en-GB" sz="1200" kern="1200" dirty="0">
                <a:solidFill>
                  <a:schemeClr val="tx1"/>
                </a:solidFill>
                <a:effectLst/>
                <a:latin typeface="+mn-lt"/>
                <a:ea typeface="+mn-ea"/>
                <a:cs typeface="+mn-cs"/>
              </a:rPr>
              <a:t>“that is without the password being saved or sent anywhere”, </a:t>
            </a:r>
          </a:p>
          <a:p>
            <a:r>
              <a:rPr lang="en-GB" sz="1200" kern="1200" dirty="0">
                <a:solidFill>
                  <a:schemeClr val="tx1"/>
                </a:solidFill>
                <a:effectLst/>
                <a:latin typeface="+mn-lt"/>
                <a:ea typeface="+mn-ea"/>
                <a:cs typeface="+mn-cs"/>
              </a:rPr>
              <a:t>enter their password for several checks by the utilities we have developed before they submit it to a service</a:t>
            </a:r>
          </a:p>
          <a:p>
            <a:r>
              <a:rPr lang="en-GB" sz="1200" kern="1200" dirty="0">
                <a:solidFill>
                  <a:schemeClr val="tx1"/>
                </a:solidFill>
                <a:effectLst/>
                <a:latin typeface="+mn-lt"/>
                <a:ea typeface="+mn-ea"/>
                <a:cs typeface="+mn-cs"/>
              </a:rPr>
              <a:t>The utilities we have developed as part of Passroclus check several aspects of the password and feedback on what is positive and negative about the password, in order to create constructive advice to send back to the user…</a:t>
            </a:r>
          </a:p>
          <a:p>
            <a:endParaRPr lang="en-GB" dirty="0"/>
          </a:p>
        </p:txBody>
      </p:sp>
      <p:sp>
        <p:nvSpPr>
          <p:cNvPr id="4" name="Slide Number Placeholder 3"/>
          <p:cNvSpPr>
            <a:spLocks noGrp="1"/>
          </p:cNvSpPr>
          <p:nvPr>
            <p:ph type="sldNum" sz="quarter" idx="5"/>
          </p:nvPr>
        </p:nvSpPr>
        <p:spPr/>
        <p:txBody>
          <a:bodyPr/>
          <a:lstStyle/>
          <a:p>
            <a:fld id="{F5FB7BD4-F2DB-456D-8C2E-59FB80C1E4D1}" type="slidenum">
              <a:rPr lang="en-GB" smtClean="0"/>
              <a:t>17</a:t>
            </a:fld>
            <a:endParaRPr lang="en-GB"/>
          </a:p>
        </p:txBody>
      </p:sp>
    </p:spTree>
    <p:extLst>
      <p:ext uri="{BB962C8B-B14F-4D97-AF65-F5344CB8AC3E}">
        <p14:creationId xmlns:p14="http://schemas.microsoft.com/office/powerpoint/2010/main" val="2808361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sng" kern="1200" dirty="0">
                <a:solidFill>
                  <a:schemeClr val="tx1"/>
                </a:solidFill>
                <a:effectLst/>
                <a:latin typeface="+mn-lt"/>
                <a:ea typeface="+mn-ea"/>
                <a:cs typeface="+mn-cs"/>
              </a:rPr>
              <a:t>Slide 3</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Just as important is the usability and accessibility of these functionalities.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Passroclus will respond to a users query with useful and easy to understand form of feedback as to how to improve it. </a:t>
            </a:r>
          </a:p>
          <a:p>
            <a:r>
              <a:rPr lang="en-GB" sz="1200" kern="1200" dirty="0">
                <a:solidFill>
                  <a:schemeClr val="tx1"/>
                </a:solidFill>
                <a:effectLst/>
                <a:latin typeface="+mn-lt"/>
                <a:ea typeface="+mn-ea"/>
                <a:cs typeface="+mn-cs"/>
              </a:rPr>
              <a:t>By doing so, the user can avoid a previously breached password and help themselves achieve a better password or passphrase.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Passroclus also makes use of a list of breached passwords which are stored on a regularly updated browser. </a:t>
            </a:r>
          </a:p>
          <a:p>
            <a:r>
              <a:rPr lang="en-GB" sz="1200" kern="1200" dirty="0">
                <a:solidFill>
                  <a:schemeClr val="tx1"/>
                </a:solidFill>
                <a:effectLst/>
                <a:latin typeface="+mn-lt"/>
                <a:ea typeface="+mn-ea"/>
                <a:cs typeface="+mn-cs"/>
              </a:rPr>
              <a:t>Passroclus calls on this to help assess the password that was entered. This makes the API more lightweight, as it does not carry this list with it. </a:t>
            </a:r>
          </a:p>
          <a:p>
            <a:r>
              <a:rPr lang="en-GB" sz="1200" kern="1200" dirty="0">
                <a:solidFill>
                  <a:schemeClr val="tx1"/>
                </a:solidFill>
                <a:effectLst/>
                <a:latin typeface="+mn-lt"/>
                <a:ea typeface="+mn-ea"/>
                <a:cs typeface="+mn-cs"/>
              </a:rPr>
              <a:t>Passroclus can be deployed on Chromium systems such as Microsoft Edge and Google Chrome, allowing more users to make use of it.</a:t>
            </a:r>
          </a:p>
          <a:p>
            <a:endParaRPr lang="en-GB" dirty="0"/>
          </a:p>
        </p:txBody>
      </p:sp>
      <p:sp>
        <p:nvSpPr>
          <p:cNvPr id="4" name="Slide Number Placeholder 3"/>
          <p:cNvSpPr>
            <a:spLocks noGrp="1"/>
          </p:cNvSpPr>
          <p:nvPr>
            <p:ph type="sldNum" sz="quarter" idx="5"/>
          </p:nvPr>
        </p:nvSpPr>
        <p:spPr/>
        <p:txBody>
          <a:bodyPr/>
          <a:lstStyle/>
          <a:p>
            <a:fld id="{F5FB7BD4-F2DB-456D-8C2E-59FB80C1E4D1}" type="slidenum">
              <a:rPr lang="en-GB" smtClean="0"/>
              <a:t>18</a:t>
            </a:fld>
            <a:endParaRPr lang="en-GB"/>
          </a:p>
        </p:txBody>
      </p:sp>
    </p:spTree>
    <p:extLst>
      <p:ext uri="{BB962C8B-B14F-4D97-AF65-F5344CB8AC3E}">
        <p14:creationId xmlns:p14="http://schemas.microsoft.com/office/powerpoint/2010/main" val="1213354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sng" kern="1200">
                <a:solidFill>
                  <a:schemeClr val="tx1"/>
                </a:solidFill>
                <a:effectLst/>
                <a:latin typeface="+mn-lt"/>
                <a:ea typeface="+mn-ea"/>
                <a:cs typeface="+mn-cs"/>
              </a:rPr>
              <a:t>Slide 4</a:t>
            </a: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Passroclus also aims to deter would be attackers and protect the user.</a:t>
            </a:r>
          </a:p>
          <a:p>
            <a:r>
              <a:rPr lang="en-GB" sz="1200" kern="1200">
                <a:solidFill>
                  <a:schemeClr val="tx1"/>
                </a:solidFill>
                <a:effectLst/>
                <a:latin typeface="+mn-lt"/>
                <a:ea typeface="+mn-ea"/>
                <a:cs typeface="+mn-cs"/>
              </a:rPr>
              <a:t>Passroclus helps the user achieve a stronger password by offering use of numerous functionalities we the Coderona team have produced. These include our</a:t>
            </a:r>
          </a:p>
          <a:p>
            <a:r>
              <a:rPr lang="en-GB" sz="1200" kern="1200">
                <a:solidFill>
                  <a:schemeClr val="tx1"/>
                </a:solidFill>
                <a:effectLst/>
                <a:latin typeface="+mn-lt"/>
                <a:ea typeface="+mn-ea"/>
                <a:cs typeface="+mn-cs"/>
              </a:rPr>
              <a:t>----</a:t>
            </a:r>
          </a:p>
          <a:p>
            <a:pPr lvl="2"/>
            <a:r>
              <a:rPr lang="en-GB" sz="1200" kern="1200">
                <a:solidFill>
                  <a:schemeClr val="tx1"/>
                </a:solidFill>
                <a:effectLst/>
                <a:latin typeface="+mn-lt"/>
                <a:ea typeface="+mn-ea"/>
                <a:cs typeface="+mn-cs"/>
              </a:rPr>
              <a:t>Strength Checking</a:t>
            </a:r>
          </a:p>
          <a:p>
            <a:pPr lvl="2"/>
            <a:r>
              <a:rPr lang="en-GB" sz="1200" kern="1200">
                <a:solidFill>
                  <a:schemeClr val="tx1"/>
                </a:solidFill>
                <a:effectLst/>
                <a:latin typeface="+mn-lt"/>
                <a:ea typeface="+mn-ea"/>
                <a:cs typeface="+mn-cs"/>
              </a:rPr>
              <a:t>Breach Checking</a:t>
            </a:r>
          </a:p>
          <a:p>
            <a:pPr lvl="2"/>
            <a:r>
              <a:rPr lang="en-GB" sz="1200" kern="1200">
                <a:solidFill>
                  <a:schemeClr val="tx1"/>
                </a:solidFill>
                <a:effectLst/>
                <a:latin typeface="+mn-lt"/>
                <a:ea typeface="+mn-ea"/>
                <a:cs typeface="+mn-cs"/>
              </a:rPr>
              <a:t>as well as the Randomly Generated Passphrase functionalities</a:t>
            </a:r>
          </a:p>
          <a:p>
            <a:pPr lvl="2"/>
            <a:endParaRPr lang="en-GB" sz="1200" kern="1200">
              <a:solidFill>
                <a:schemeClr val="tx1"/>
              </a:solidFill>
              <a:effectLst/>
              <a:latin typeface="+mn-lt"/>
              <a:ea typeface="+mn-ea"/>
              <a:cs typeface="+mn-cs"/>
            </a:endParaRPr>
          </a:p>
          <a:p>
            <a:pPr lvl="2"/>
            <a:r>
              <a:rPr lang="en-GB" sz="1200" kern="1200">
                <a:solidFill>
                  <a:schemeClr val="tx1"/>
                </a:solidFill>
                <a:effectLst/>
                <a:latin typeface="+mn-lt"/>
                <a:ea typeface="+mn-ea"/>
                <a:cs typeface="+mn-cs"/>
              </a:rPr>
              <a:t>----</a:t>
            </a:r>
          </a:p>
          <a:p>
            <a:pPr lvl="2"/>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By making use of these functionalities, Passroclus will “level up” aspects of the password presented by the user to the point where an attacker may decide not to attack the password related systems and hopefully deter them from doing so again. </a:t>
            </a:r>
          </a:p>
          <a:p>
            <a:r>
              <a:rPr lang="en-GB" sz="1200" kern="1200">
                <a:solidFill>
                  <a:schemeClr val="tx1"/>
                </a:solidFill>
                <a:effectLst/>
                <a:latin typeface="+mn-lt"/>
                <a:ea typeface="+mn-ea"/>
                <a:cs typeface="+mn-cs"/>
              </a:rPr>
              <a:t>Aspects that are Levelled up include: </a:t>
            </a:r>
          </a:p>
          <a:p>
            <a:r>
              <a:rPr lang="en-GB" sz="1200" kern="1200">
                <a:solidFill>
                  <a:schemeClr val="tx1"/>
                </a:solidFill>
                <a:effectLst/>
                <a:latin typeface="+mn-lt"/>
                <a:ea typeface="+mn-ea"/>
                <a:cs typeface="+mn-cs"/>
              </a:rPr>
              <a:t>----</a:t>
            </a:r>
          </a:p>
          <a:p>
            <a:r>
              <a:rPr lang="en-GB" sz="1200" kern="1200">
                <a:solidFill>
                  <a:schemeClr val="tx1"/>
                </a:solidFill>
                <a:effectLst/>
                <a:latin typeface="+mn-lt"/>
                <a:ea typeface="+mn-ea"/>
                <a:cs typeface="+mn-cs"/>
              </a:rPr>
              <a:t>Prior Breach Detection and Avoidance</a:t>
            </a:r>
          </a:p>
          <a:p>
            <a:r>
              <a:rPr lang="en-GB" sz="1200" kern="1200">
                <a:solidFill>
                  <a:schemeClr val="tx1"/>
                </a:solidFill>
                <a:effectLst/>
                <a:latin typeface="+mn-lt"/>
                <a:ea typeface="+mn-ea"/>
                <a:cs typeface="+mn-cs"/>
              </a:rPr>
              <a:t>As well as the Entropy</a:t>
            </a:r>
          </a:p>
          <a:p>
            <a:r>
              <a:rPr lang="en-GB" sz="1200" kern="1200">
                <a:solidFill>
                  <a:schemeClr val="tx1"/>
                </a:solidFill>
                <a:effectLst/>
                <a:latin typeface="+mn-lt"/>
                <a:ea typeface="+mn-ea"/>
                <a:cs typeface="+mn-cs"/>
              </a:rPr>
              <a:t>Integrity	</a:t>
            </a:r>
          </a:p>
          <a:p>
            <a:r>
              <a:rPr lang="en-GB" sz="1200" kern="1200">
                <a:solidFill>
                  <a:schemeClr val="tx1"/>
                </a:solidFill>
                <a:effectLst/>
                <a:latin typeface="+mn-lt"/>
                <a:ea typeface="+mn-ea"/>
                <a:cs typeface="+mn-cs"/>
              </a:rPr>
              <a:t>and Memorability aspects of the supplied password</a:t>
            </a:r>
          </a:p>
          <a:p>
            <a:endParaRPr lang="en-GB"/>
          </a:p>
        </p:txBody>
      </p:sp>
      <p:sp>
        <p:nvSpPr>
          <p:cNvPr id="4" name="Slide Number Placeholder 3"/>
          <p:cNvSpPr>
            <a:spLocks noGrp="1"/>
          </p:cNvSpPr>
          <p:nvPr>
            <p:ph type="sldNum" sz="quarter" idx="5"/>
          </p:nvPr>
        </p:nvSpPr>
        <p:spPr/>
        <p:txBody>
          <a:bodyPr/>
          <a:lstStyle/>
          <a:p>
            <a:fld id="{F5FB7BD4-F2DB-456D-8C2E-59FB80C1E4D1}" type="slidenum">
              <a:rPr lang="en-GB" smtClean="0"/>
              <a:t>19</a:t>
            </a:fld>
            <a:endParaRPr lang="en-GB"/>
          </a:p>
        </p:txBody>
      </p:sp>
    </p:spTree>
    <p:extLst>
      <p:ext uri="{BB962C8B-B14F-4D97-AF65-F5344CB8AC3E}">
        <p14:creationId xmlns:p14="http://schemas.microsoft.com/office/powerpoint/2010/main" val="304022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Today we will present an overview of the Passroclus product including details of the project brief, the background to the problem, the methodology implemented, results and conclusions of the product, an evaluation of the client brief expectations, and an overall reflection of the product.</a:t>
            </a:r>
          </a:p>
        </p:txBody>
      </p:sp>
      <p:sp>
        <p:nvSpPr>
          <p:cNvPr id="4" name="Slide Number Placeholder 3"/>
          <p:cNvSpPr>
            <a:spLocks noGrp="1"/>
          </p:cNvSpPr>
          <p:nvPr>
            <p:ph type="sldNum" sz="quarter" idx="5"/>
          </p:nvPr>
        </p:nvSpPr>
        <p:spPr/>
        <p:txBody>
          <a:bodyPr/>
          <a:lstStyle/>
          <a:p>
            <a:fld id="{F1641BB1-4361-E942-8931-61D8A16353B5}" type="slidenum">
              <a:rPr lang="en-US" smtClean="0"/>
              <a:t>2</a:t>
            </a:fld>
            <a:endParaRPr lang="en-US"/>
          </a:p>
        </p:txBody>
      </p:sp>
    </p:spTree>
    <p:extLst>
      <p:ext uri="{BB962C8B-B14F-4D97-AF65-F5344CB8AC3E}">
        <p14:creationId xmlns:p14="http://schemas.microsoft.com/office/powerpoint/2010/main" val="1243814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sng" kern="1200" dirty="0">
                <a:solidFill>
                  <a:schemeClr val="tx1"/>
                </a:solidFill>
                <a:effectLst/>
                <a:latin typeface="+mn-lt"/>
                <a:ea typeface="+mn-ea"/>
                <a:cs typeface="+mn-cs"/>
              </a:rPr>
              <a:t>Slide 5</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Coderona has recognised that the current threat environment is a constantly evolving and changing place. The reliance on passwords to protect users accounts will always remain a top concern </a:t>
            </a:r>
          </a:p>
          <a:p>
            <a:r>
              <a:rPr lang="en-GB" sz="1200" kern="1200" dirty="0">
                <a:solidFill>
                  <a:schemeClr val="tx1"/>
                </a:solidFill>
                <a:effectLst/>
                <a:latin typeface="+mn-lt"/>
                <a:ea typeface="+mn-ea"/>
                <a:cs typeface="+mn-cs"/>
              </a:rPr>
              <a:t>The best way to reduce password related attacks is to keep on top of password security itself as well as keep it up to date</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As such; by maintaining a server which will be kept updated with information such as commonly breached passwords this will allow 	</a:t>
            </a:r>
            <a:r>
              <a:rPr lang="en-GB" sz="1200" kern="1200" dirty="0" err="1">
                <a:solidFill>
                  <a:schemeClr val="tx1"/>
                </a:solidFill>
                <a:effectLst/>
                <a:latin typeface="+mn-lt"/>
                <a:ea typeface="+mn-ea"/>
                <a:cs typeface="+mn-cs"/>
              </a:rPr>
              <a:t>Passro</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clus</a:t>
            </a:r>
            <a:r>
              <a:rPr lang="en-GB" sz="1200" kern="1200" dirty="0">
                <a:solidFill>
                  <a:schemeClr val="tx1"/>
                </a:solidFill>
                <a:effectLst/>
                <a:latin typeface="+mn-lt"/>
                <a:ea typeface="+mn-ea"/>
                <a:cs typeface="+mn-cs"/>
              </a:rPr>
              <a:t> to help prevent users from accidentally using such a password as their own.</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Coderona has equipped the 	</a:t>
            </a:r>
            <a:r>
              <a:rPr lang="en-GB" sz="1200" kern="1200" dirty="0" err="1">
                <a:solidFill>
                  <a:schemeClr val="tx1"/>
                </a:solidFill>
                <a:effectLst/>
                <a:latin typeface="+mn-lt"/>
                <a:ea typeface="+mn-ea"/>
                <a:cs typeface="+mn-cs"/>
              </a:rPr>
              <a:t>Passro</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clus</a:t>
            </a:r>
            <a:r>
              <a:rPr lang="en-GB" sz="1200" kern="1200" dirty="0">
                <a:solidFill>
                  <a:schemeClr val="tx1"/>
                </a:solidFill>
                <a:effectLst/>
                <a:latin typeface="+mn-lt"/>
                <a:ea typeface="+mn-ea"/>
                <a:cs typeface="+mn-cs"/>
              </a:rPr>
              <a:t> API with access to this server to provide up to date protection from brute force style attacks.</a:t>
            </a:r>
          </a:p>
          <a:p>
            <a:r>
              <a:rPr lang="en-GB" sz="1200" kern="1200" dirty="0">
                <a:solidFill>
                  <a:schemeClr val="tx1"/>
                </a:solidFill>
                <a:effectLst/>
                <a:latin typeface="+mn-lt"/>
                <a:ea typeface="+mn-ea"/>
                <a:cs typeface="+mn-cs"/>
              </a:rPr>
              <a:t>By doing these checks and making use of Passroclus’ utilities it is therefore possible for a user to achieve a strong password that will protect them from attacks as they go about their business.</a:t>
            </a:r>
          </a:p>
          <a:p>
            <a:r>
              <a:rPr lang="en-GB" sz="1200" kern="1200" dirty="0">
                <a:solidFill>
                  <a:schemeClr val="tx1"/>
                </a:solidFill>
                <a:effectLst/>
                <a:latin typeface="+mn-lt"/>
                <a:ea typeface="+mn-ea"/>
                <a:cs typeface="+mn-cs"/>
              </a:rPr>
              <a:t>I will now pass you onto Stuart.</a:t>
            </a:r>
          </a:p>
          <a:p>
            <a:endParaRPr lang="en-GB" dirty="0"/>
          </a:p>
        </p:txBody>
      </p:sp>
      <p:sp>
        <p:nvSpPr>
          <p:cNvPr id="4" name="Slide Number Placeholder 3"/>
          <p:cNvSpPr>
            <a:spLocks noGrp="1"/>
          </p:cNvSpPr>
          <p:nvPr>
            <p:ph type="sldNum" sz="quarter" idx="5"/>
          </p:nvPr>
        </p:nvSpPr>
        <p:spPr/>
        <p:txBody>
          <a:bodyPr/>
          <a:lstStyle/>
          <a:p>
            <a:fld id="{F5FB7BD4-F2DB-456D-8C2E-59FB80C1E4D1}" type="slidenum">
              <a:rPr lang="en-GB" smtClean="0"/>
              <a:t>20</a:t>
            </a:fld>
            <a:endParaRPr lang="en-GB"/>
          </a:p>
        </p:txBody>
      </p:sp>
    </p:spTree>
    <p:extLst>
      <p:ext uri="{BB962C8B-B14F-4D97-AF65-F5344CB8AC3E}">
        <p14:creationId xmlns:p14="http://schemas.microsoft.com/office/powerpoint/2010/main" val="2128168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Thank you peter, Firstly I will be discussing some future improvements that can implemented within Passroclus. </a:t>
            </a:r>
          </a:p>
          <a:p>
            <a:pPr>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Both Peter and Catriona put a lot of work into the strength checker and breach checker respectively, unfortunately it became a bit of a struggle integrating the </a:t>
            </a:r>
            <a:r>
              <a:rPr lang="en-GB" sz="1200" err="1">
                <a:effectLst/>
                <a:latin typeface="Calibri" panose="020F0502020204030204" pitchFamily="34" charset="0"/>
                <a:ea typeface="Calibri" panose="020F0502020204030204" pitchFamily="34" charset="0"/>
                <a:cs typeface="Times New Roman" panose="02020603050405020304" pitchFamily="18" charset="0"/>
              </a:rPr>
              <a:t>c++</a:t>
            </a:r>
            <a:r>
              <a:rPr lang="en-GB" sz="1200">
                <a:effectLst/>
                <a:latin typeface="Calibri" panose="020F0502020204030204" pitchFamily="34" charset="0"/>
                <a:ea typeface="Calibri" panose="020F0502020204030204" pitchFamily="34" charset="0"/>
                <a:cs typeface="Times New Roman" panose="02020603050405020304" pitchFamily="18" charset="0"/>
              </a:rPr>
              <a:t> code into the python-based API. With more time and research into python bindings, the stronger </a:t>
            </a:r>
            <a:r>
              <a:rPr lang="en-GB" sz="1200" err="1">
                <a:effectLst/>
                <a:latin typeface="Calibri" panose="020F0502020204030204" pitchFamily="34" charset="0"/>
                <a:ea typeface="Calibri" panose="020F0502020204030204" pitchFamily="34" charset="0"/>
                <a:cs typeface="Times New Roman" panose="02020603050405020304" pitchFamily="18" charset="0"/>
              </a:rPr>
              <a:t>c++</a:t>
            </a:r>
            <a:r>
              <a:rPr lang="en-GB" sz="1200">
                <a:effectLst/>
                <a:latin typeface="Calibri" panose="020F0502020204030204" pitchFamily="34" charset="0"/>
                <a:ea typeface="Calibri" panose="020F0502020204030204" pitchFamily="34" charset="0"/>
                <a:cs typeface="Times New Roman" panose="02020603050405020304" pitchFamily="18" charset="0"/>
              </a:rPr>
              <a:t> code could be called from python. </a:t>
            </a:r>
          </a:p>
          <a:p>
            <a:pPr>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The browser add on is a very simple version that ports the website into the popup that appears on the user’s screen, as this is the case the addon could also be built independently from the website making calls to the API just as the website does. </a:t>
            </a:r>
          </a:p>
          <a:p>
            <a:pPr>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The Traffic light system in place on the tool could also be build upon for an even stronger visual educational tool using infographics explaining why a certain score has been giving. </a:t>
            </a:r>
          </a:p>
          <a:p>
            <a:pPr>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Due to the rate in which high level data breaches occur, </a:t>
            </a:r>
            <a:r>
              <a:rPr lang="en-GB" sz="1200" err="1">
                <a:effectLst/>
                <a:latin typeface="Calibri" panose="020F0502020204030204" pitchFamily="34" charset="0"/>
                <a:ea typeface="Calibri" panose="020F0502020204030204" pitchFamily="34" charset="0"/>
                <a:cs typeface="Times New Roman" panose="02020603050405020304" pitchFamily="18" charset="0"/>
              </a:rPr>
              <a:t>passroclus</a:t>
            </a:r>
            <a:r>
              <a:rPr lang="en-GB" sz="1200">
                <a:effectLst/>
                <a:latin typeface="Calibri" panose="020F0502020204030204" pitchFamily="34" charset="0"/>
                <a:ea typeface="Calibri" panose="020F0502020204030204" pitchFamily="34" charset="0"/>
                <a:cs typeface="Times New Roman" panose="02020603050405020304" pitchFamily="18" charset="0"/>
              </a:rPr>
              <a:t> will need to keep up to speed with any breaches to ensure that breached passwords lists are updated as they appear. </a:t>
            </a:r>
          </a:p>
          <a:p>
            <a:pPr>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Due to password security guidance and best practices evolving </a:t>
            </a:r>
            <a:r>
              <a:rPr lang="en-GB" sz="1200" err="1">
                <a:effectLst/>
                <a:latin typeface="Calibri" panose="020F0502020204030204" pitchFamily="34" charset="0"/>
                <a:ea typeface="Calibri" panose="020F0502020204030204" pitchFamily="34" charset="0"/>
                <a:cs typeface="Times New Roman" panose="02020603050405020304" pitchFamily="18" charset="0"/>
              </a:rPr>
              <a:t>passroclus</a:t>
            </a:r>
            <a:r>
              <a:rPr lang="en-GB" sz="1200">
                <a:effectLst/>
                <a:latin typeface="Calibri" panose="020F0502020204030204" pitchFamily="34" charset="0"/>
                <a:ea typeface="Calibri" panose="020F0502020204030204" pitchFamily="34" charset="0"/>
                <a:cs typeface="Times New Roman" panose="02020603050405020304" pitchFamily="18" charset="0"/>
              </a:rPr>
              <a:t> must adapt as these guidelines and practices change or strengthen in the future. </a:t>
            </a:r>
          </a:p>
          <a:p>
            <a:endParaRPr lang="en-GB"/>
          </a:p>
        </p:txBody>
      </p:sp>
      <p:sp>
        <p:nvSpPr>
          <p:cNvPr id="4" name="Slide Number Placeholder 3"/>
          <p:cNvSpPr>
            <a:spLocks noGrp="1"/>
          </p:cNvSpPr>
          <p:nvPr>
            <p:ph type="sldNum" sz="quarter" idx="5"/>
          </p:nvPr>
        </p:nvSpPr>
        <p:spPr/>
        <p:txBody>
          <a:bodyPr/>
          <a:lstStyle/>
          <a:p>
            <a:fld id="{AF3BD6D2-BEF0-41C9-88E2-8A8FED7883B4}" type="slidenum">
              <a:rPr lang="en-GB" smtClean="0"/>
              <a:t>21</a:t>
            </a:fld>
            <a:endParaRPr lang="en-GB"/>
          </a:p>
        </p:txBody>
      </p:sp>
    </p:spTree>
    <p:extLst>
      <p:ext uri="{BB962C8B-B14F-4D97-AF65-F5344CB8AC3E}">
        <p14:creationId xmlns:p14="http://schemas.microsoft.com/office/powerpoint/2010/main" val="1013936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One major limitation that appeared during the development of </a:t>
            </a:r>
            <a:r>
              <a:rPr lang="en-GB" err="1"/>
              <a:t>passroclus</a:t>
            </a:r>
            <a:r>
              <a:rPr lang="en-GB"/>
              <a:t> was the loss of a team member, this led to changes to </a:t>
            </a:r>
            <a:r>
              <a:rPr lang="en-GB" err="1"/>
              <a:t>Ganntt</a:t>
            </a:r>
            <a:r>
              <a:rPr lang="en-GB"/>
              <a:t> chart as well as our early working practices, however the early action taken allowed for development to continue without any major hitches. </a:t>
            </a:r>
          </a:p>
          <a:p>
            <a:r>
              <a:rPr lang="en-GB"/>
              <a:t>As previously discussed, the implementation of the </a:t>
            </a:r>
            <a:r>
              <a:rPr lang="en-GB" err="1"/>
              <a:t>c++</a:t>
            </a:r>
            <a:r>
              <a:rPr lang="en-GB"/>
              <a:t> code developed for </a:t>
            </a:r>
            <a:r>
              <a:rPr lang="en-GB" err="1"/>
              <a:t>passroclus</a:t>
            </a:r>
            <a:r>
              <a:rPr lang="en-GB"/>
              <a:t> proved to be quite difficult, however </a:t>
            </a:r>
            <a:r>
              <a:rPr lang="en-GB" err="1"/>
              <a:t>tia</a:t>
            </a:r>
            <a:r>
              <a:rPr lang="en-GB"/>
              <a:t> managed to put together some python scripts in place of the </a:t>
            </a:r>
            <a:r>
              <a:rPr lang="en-GB" err="1"/>
              <a:t>c++</a:t>
            </a:r>
            <a:r>
              <a:rPr lang="en-GB"/>
              <a:t> code in a quick timeframe avoiding a major hitch in the development. </a:t>
            </a:r>
          </a:p>
          <a:p>
            <a:endParaRPr lang="en-GB"/>
          </a:p>
        </p:txBody>
      </p:sp>
      <p:sp>
        <p:nvSpPr>
          <p:cNvPr id="4" name="Slide Number Placeholder 3"/>
          <p:cNvSpPr>
            <a:spLocks noGrp="1"/>
          </p:cNvSpPr>
          <p:nvPr>
            <p:ph type="sldNum" sz="quarter" idx="5"/>
          </p:nvPr>
        </p:nvSpPr>
        <p:spPr/>
        <p:txBody>
          <a:bodyPr/>
          <a:lstStyle/>
          <a:p>
            <a:fld id="{AF3BD6D2-BEF0-41C9-88E2-8A8FED7883B4}" type="slidenum">
              <a:rPr lang="en-GB" smtClean="0"/>
              <a:t>22</a:t>
            </a:fld>
            <a:endParaRPr lang="en-GB"/>
          </a:p>
        </p:txBody>
      </p:sp>
    </p:spTree>
    <p:extLst>
      <p:ext uri="{BB962C8B-B14F-4D97-AF65-F5344CB8AC3E}">
        <p14:creationId xmlns:p14="http://schemas.microsoft.com/office/powerpoint/2010/main" val="305331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overall reflections from the project is as follows;</a:t>
            </a:r>
          </a:p>
          <a:p>
            <a:r>
              <a:rPr lang="en-GB"/>
              <a:t>Throughout both the planning and development stage of the project the team worked together well with everyone showing a helpful and professional attitude, making a great environment to learn and put together a strong final deliverable in </a:t>
            </a:r>
            <a:r>
              <a:rPr lang="en-GB" err="1"/>
              <a:t>passroclus</a:t>
            </a:r>
            <a:r>
              <a:rPr lang="en-GB"/>
              <a:t>. </a:t>
            </a:r>
          </a:p>
          <a:p>
            <a:r>
              <a:rPr lang="en-GB"/>
              <a:t>Moving forward each member can certainly take the experience of working together within this project into any future projects that they are a part of, especially with each member having gained the experience of leading a development meeting as scrum master. </a:t>
            </a:r>
          </a:p>
          <a:p>
            <a:r>
              <a:rPr lang="en-GB"/>
              <a:t>Communication has been very strong throughout with the Microsoft teams’ channel and discord channel enabling quick resolutions to any issues that a member may have had. </a:t>
            </a:r>
          </a:p>
          <a:p>
            <a:r>
              <a:rPr lang="en-GB"/>
              <a:t>Overall the benefit and knowledge gained from this project has made a successful endeavour for each member. </a:t>
            </a:r>
          </a:p>
          <a:p>
            <a:endParaRPr lang="en-GB"/>
          </a:p>
        </p:txBody>
      </p:sp>
      <p:sp>
        <p:nvSpPr>
          <p:cNvPr id="4" name="Slide Number Placeholder 3"/>
          <p:cNvSpPr>
            <a:spLocks noGrp="1"/>
          </p:cNvSpPr>
          <p:nvPr>
            <p:ph type="sldNum" sz="quarter" idx="5"/>
          </p:nvPr>
        </p:nvSpPr>
        <p:spPr/>
        <p:txBody>
          <a:bodyPr/>
          <a:lstStyle/>
          <a:p>
            <a:fld id="{AF3BD6D2-BEF0-41C9-88E2-8A8FED7883B4}" type="slidenum">
              <a:rPr lang="en-GB" smtClean="0"/>
              <a:t>23</a:t>
            </a:fld>
            <a:endParaRPr lang="en-GB"/>
          </a:p>
        </p:txBody>
      </p:sp>
    </p:spTree>
    <p:extLst>
      <p:ext uri="{BB962C8B-B14F-4D97-AF65-F5344CB8AC3E}">
        <p14:creationId xmlns:p14="http://schemas.microsoft.com/office/powerpoint/2010/main" val="3482557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1F6B5D9-AAD6-469A-BD7B-4A6062E9602E}" type="slidenum">
              <a:rPr lang="en-GB" smtClean="0"/>
              <a:t>24</a:t>
            </a:fld>
            <a:endParaRPr lang="en-GB"/>
          </a:p>
        </p:txBody>
      </p:sp>
    </p:spTree>
    <p:extLst>
      <p:ext uri="{BB962C8B-B14F-4D97-AF65-F5344CB8AC3E}">
        <p14:creationId xmlns:p14="http://schemas.microsoft.com/office/powerpoint/2010/main" val="3982433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1F6B5D9-AAD6-469A-BD7B-4A6062E9602E}" type="slidenum">
              <a:rPr lang="en-GB" smtClean="0"/>
              <a:t>25</a:t>
            </a:fld>
            <a:endParaRPr lang="en-GB"/>
          </a:p>
        </p:txBody>
      </p:sp>
    </p:spTree>
    <p:extLst>
      <p:ext uri="{BB962C8B-B14F-4D97-AF65-F5344CB8AC3E}">
        <p14:creationId xmlns:p14="http://schemas.microsoft.com/office/powerpoint/2010/main" val="3639124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In late 2020 Dr Ethan Bayne of Abertay University contacted Coderona to develop a password tool to address the lack of public knowledge in the area of cyber security and password creation. This was to take the form of a browser utility, application and/or website. The tool was intended to analyse a password entered by the user and provide feedback on its strength, whether it was known to have been compromised, and to educate the user on password best practices. It was important to the client that the tool handled data securely and locally and that it was intuitive and easy to use. The aim was to increase cyber security awareness for users of the university system, promote the use of stronger passwords, and create a better defence against brute force attacks.</a:t>
            </a:r>
          </a:p>
        </p:txBody>
      </p:sp>
      <p:sp>
        <p:nvSpPr>
          <p:cNvPr id="4" name="Slide Number Placeholder 3"/>
          <p:cNvSpPr>
            <a:spLocks noGrp="1"/>
          </p:cNvSpPr>
          <p:nvPr>
            <p:ph type="sldNum" sz="quarter" idx="5"/>
          </p:nvPr>
        </p:nvSpPr>
        <p:spPr/>
        <p:txBody>
          <a:bodyPr/>
          <a:lstStyle/>
          <a:p>
            <a:fld id="{FCEFD8EB-CE1F-4BC1-9147-06E16D4B4197}" type="slidenum">
              <a:rPr lang="en-GB" smtClean="0"/>
              <a:t>3</a:t>
            </a:fld>
            <a:endParaRPr lang="en-GB"/>
          </a:p>
        </p:txBody>
      </p:sp>
    </p:spTree>
    <p:extLst>
      <p:ext uri="{BB962C8B-B14F-4D97-AF65-F5344CB8AC3E}">
        <p14:creationId xmlns:p14="http://schemas.microsoft.com/office/powerpoint/2010/main" val="2917179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Earlier this month, Beaming reported that cyber-attacks on UK businesses reached a record high in the first quarter of 2021, continuing the trend seen in previous years. Recent attacks on Scottish universities and colleges have had a damaging impact and it is therefore important that Abertay University takes steps to minimise its vulnerability to cyber-attacks as much as possible. The first line of defence against such attacks is ensuring users use strong and secure passwords which are difficult to crack using brute force techniques. Coderona’s Passroclus tool benefits the client by addressing the problem of insufficient password creation knowledge among the general public. This should ensure that users of Abertay University systems use passwords that are better protected from brute force attacks, which is important given the high level of cyber-attacks in the education sector.</a:t>
            </a:r>
          </a:p>
        </p:txBody>
      </p:sp>
      <p:sp>
        <p:nvSpPr>
          <p:cNvPr id="4" name="Slide Number Placeholder 3"/>
          <p:cNvSpPr>
            <a:spLocks noGrp="1"/>
          </p:cNvSpPr>
          <p:nvPr>
            <p:ph type="sldNum" sz="quarter" idx="5"/>
          </p:nvPr>
        </p:nvSpPr>
        <p:spPr/>
        <p:txBody>
          <a:bodyPr/>
          <a:lstStyle/>
          <a:p>
            <a:fld id="{21F6B5D9-AAD6-469A-BD7B-4A6062E9602E}" type="slidenum">
              <a:rPr lang="en-GB" smtClean="0"/>
              <a:t>4</a:t>
            </a:fld>
            <a:endParaRPr lang="en-GB"/>
          </a:p>
        </p:txBody>
      </p:sp>
    </p:spTree>
    <p:extLst>
      <p:ext uri="{BB962C8B-B14F-4D97-AF65-F5344CB8AC3E}">
        <p14:creationId xmlns:p14="http://schemas.microsoft.com/office/powerpoint/2010/main" val="612763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Passroclus is an all-in-one tool that checks the strength of a password entered by the user and provides feedback on that password. Additionally it checks whether the password has previously been breached and provides the user the ability to generate a new, strong password. It also educates the user on current password best practice and helps them to understand the importance of strong password creation. Passroclus was created in the form of a web application and browser add on to ensure that it is accessible to all potential users, it also handles data securely. Next Tia will discuss the methodology used.</a:t>
            </a:r>
          </a:p>
        </p:txBody>
      </p:sp>
      <p:sp>
        <p:nvSpPr>
          <p:cNvPr id="4" name="Slide Number Placeholder 3"/>
          <p:cNvSpPr>
            <a:spLocks noGrp="1"/>
          </p:cNvSpPr>
          <p:nvPr>
            <p:ph type="sldNum" sz="quarter" idx="5"/>
          </p:nvPr>
        </p:nvSpPr>
        <p:spPr/>
        <p:txBody>
          <a:bodyPr/>
          <a:lstStyle/>
          <a:p>
            <a:fld id="{21F6B5D9-AAD6-469A-BD7B-4A6062E9602E}" type="slidenum">
              <a:rPr lang="en-GB" smtClean="0"/>
              <a:t>5</a:t>
            </a:fld>
            <a:endParaRPr lang="en-GB"/>
          </a:p>
        </p:txBody>
      </p:sp>
    </p:spTree>
    <p:extLst>
      <p:ext uri="{BB962C8B-B14F-4D97-AF65-F5344CB8AC3E}">
        <p14:creationId xmlns:p14="http://schemas.microsoft.com/office/powerpoint/2010/main" val="71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Thanks Catriona, I’ll be covering the methodology of the prototype. </a:t>
            </a:r>
          </a:p>
          <a:p>
            <a:endParaRPr lang="en-GB"/>
          </a:p>
          <a:p>
            <a:r>
              <a:rPr lang="en-GB"/>
              <a:t>Overall the current Passroclus prototype has been created on a flask API, which has an easy to use web application built on top of it, which the browser add-on also makes use of.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EFD8EB-CE1F-4BC1-9147-06E16D4B419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213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Passroclus application is a python based API, which has been built upon the Flask framework. This also allowed for the web application to be built on top of the API rather than have them separately. Which has worked out to be more effective in both a user and developer point of view.</a:t>
            </a:r>
          </a:p>
          <a:p>
            <a:endParaRPr lang="en-GB"/>
          </a:p>
          <a:p>
            <a:r>
              <a:rPr lang="en-GB"/>
              <a:t>Heroku is a container based platform which allows Coderona to host and manage Passroclus from the cloud. This made it easier to manage and develop the application.</a:t>
            </a:r>
          </a:p>
          <a:p>
            <a:endParaRPr lang="en-GB"/>
          </a:p>
          <a:p>
            <a:r>
              <a:rPr lang="en-GB"/>
              <a:t>As it’s hosted on Heroku, Coderona were able to create a </a:t>
            </a:r>
            <a:r>
              <a:rPr lang="en-GB" err="1"/>
              <a:t>github</a:t>
            </a:r>
            <a:r>
              <a:rPr lang="en-GB"/>
              <a:t> repository to develop the application. The code and resources are located within the repository on GitHub, which Heroku builds and deploys on their platform. Since </a:t>
            </a:r>
            <a:r>
              <a:rPr lang="en-GB" err="1"/>
              <a:t>github</a:t>
            </a:r>
            <a:r>
              <a:rPr lang="en-GB"/>
              <a:t> allows for version control, this meant that if anything went or does go seriously wrong, it can be reverted back to it’s last working version. GitHub also allowed for more co-operative working between members.</a:t>
            </a:r>
          </a:p>
        </p:txBody>
      </p:sp>
      <p:sp>
        <p:nvSpPr>
          <p:cNvPr id="4" name="Slide Number Placeholder 3"/>
          <p:cNvSpPr>
            <a:spLocks noGrp="1"/>
          </p:cNvSpPr>
          <p:nvPr>
            <p:ph type="sldNum" sz="quarter" idx="5"/>
          </p:nvPr>
        </p:nvSpPr>
        <p:spPr/>
        <p:txBody>
          <a:bodyPr/>
          <a:lstStyle/>
          <a:p>
            <a:fld id="{FCEFD8EB-CE1F-4BC1-9147-06E16D4B4197}" type="slidenum">
              <a:rPr lang="en-GB" smtClean="0"/>
              <a:t>7</a:t>
            </a:fld>
            <a:endParaRPr lang="en-GB"/>
          </a:p>
        </p:txBody>
      </p:sp>
    </p:spTree>
    <p:extLst>
      <p:ext uri="{BB962C8B-B14F-4D97-AF65-F5344CB8AC3E}">
        <p14:creationId xmlns:p14="http://schemas.microsoft.com/office/powerpoint/2010/main" val="206188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Passroclus’ web application is currently a simple prototype and is subject to change, so the content shown in the screenshots may change appearance in the final version. The web application is fully responsive and can be used on any device. It has two main functions, one is a password checker and the other is a passphrase creator. There is also an FAQ’s page for user’s to learn more about Passroclus and better password hygiene.</a:t>
            </a:r>
          </a:p>
        </p:txBody>
      </p:sp>
      <p:sp>
        <p:nvSpPr>
          <p:cNvPr id="4" name="Slide Number Placeholder 3"/>
          <p:cNvSpPr>
            <a:spLocks noGrp="1"/>
          </p:cNvSpPr>
          <p:nvPr>
            <p:ph type="sldNum" sz="quarter" idx="5"/>
          </p:nvPr>
        </p:nvSpPr>
        <p:spPr/>
        <p:txBody>
          <a:bodyPr/>
          <a:lstStyle/>
          <a:p>
            <a:fld id="{FCEFD8EB-CE1F-4BC1-9147-06E16D4B4197}" type="slidenum">
              <a:rPr lang="en-GB" smtClean="0"/>
              <a:t>8</a:t>
            </a:fld>
            <a:endParaRPr lang="en-GB"/>
          </a:p>
        </p:txBody>
      </p:sp>
    </p:spTree>
    <p:extLst>
      <p:ext uri="{BB962C8B-B14F-4D97-AF65-F5344CB8AC3E}">
        <p14:creationId xmlns:p14="http://schemas.microsoft.com/office/powerpoint/2010/main" val="2376626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strength checker calculates the entropy of the entered password. This gives the user a better understanding of how secure their password is rather than counting how many upper and lower case characters, symbols and number are in the password. </a:t>
            </a:r>
          </a:p>
          <a:p>
            <a:endParaRPr lang="en-GB"/>
          </a:p>
          <a:p>
            <a:r>
              <a:rPr lang="en-GB"/>
              <a:t>There is a brief explanation of what entropy is underneath and a more comprehensive answer within the FAQ’s</a:t>
            </a:r>
          </a:p>
          <a:p>
            <a:endParaRPr lang="en-GB"/>
          </a:p>
          <a:p>
            <a:r>
              <a:rPr lang="en-GB"/>
              <a:t>If a user’s password has already been breached or is in a wordlist, their password is insecure. The current testing word list that Passroclus uses, it the national cyber security centre’s top hundred thousand passwords. If the user’s password is in the list, they are urged to change it.</a:t>
            </a:r>
          </a:p>
          <a:p>
            <a:endParaRPr lang="en-GB"/>
          </a:p>
          <a:p>
            <a:r>
              <a:rPr lang="en-GB"/>
              <a:t>To emphasise the strength of the entered password, Coderona have implemented a traffic light system within the background of the strength checker.</a:t>
            </a:r>
          </a:p>
        </p:txBody>
      </p:sp>
      <p:sp>
        <p:nvSpPr>
          <p:cNvPr id="4" name="Slide Number Placeholder 3"/>
          <p:cNvSpPr>
            <a:spLocks noGrp="1"/>
          </p:cNvSpPr>
          <p:nvPr>
            <p:ph type="sldNum" sz="quarter" idx="5"/>
          </p:nvPr>
        </p:nvSpPr>
        <p:spPr/>
        <p:txBody>
          <a:bodyPr/>
          <a:lstStyle/>
          <a:p>
            <a:fld id="{FCEFD8EB-CE1F-4BC1-9147-06E16D4B4197}" type="slidenum">
              <a:rPr lang="en-GB" smtClean="0"/>
              <a:t>9</a:t>
            </a:fld>
            <a:endParaRPr lang="en-GB"/>
          </a:p>
        </p:txBody>
      </p:sp>
    </p:spTree>
    <p:extLst>
      <p:ext uri="{BB962C8B-B14F-4D97-AF65-F5344CB8AC3E}">
        <p14:creationId xmlns:p14="http://schemas.microsoft.com/office/powerpoint/2010/main" val="192541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79C38843-0294-F845-AD64-C6083111984F}" type="datetime1">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E63B6C25-0511-934F-AAEB-0FA60F9AC72D}" type="datetime1">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9D19649C-833D-F345-B056-E3BC0761B9A2}" type="datetime1">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3D0E-8593-495B-B4EC-07A6D2F8D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5358267-6F91-4FCE-969D-EB3F24304C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2DC75BA-24F6-4637-AC53-DB513BF22C63}"/>
              </a:ext>
            </a:extLst>
          </p:cNvPr>
          <p:cNvSpPr>
            <a:spLocks noGrp="1"/>
          </p:cNvSpPr>
          <p:nvPr>
            <p:ph type="dt" sz="half" idx="10"/>
          </p:nvPr>
        </p:nvSpPr>
        <p:spPr/>
        <p:txBody>
          <a:bodyPr/>
          <a:lstStyle/>
          <a:p>
            <a:fld id="{02E7836B-2BDD-8B46-8EB6-E295003E413D}" type="datetime1">
              <a:rPr lang="en-GB" smtClean="0"/>
              <a:t>19/04/2021</a:t>
            </a:fld>
            <a:endParaRPr lang="en-GB"/>
          </a:p>
        </p:txBody>
      </p:sp>
      <p:sp>
        <p:nvSpPr>
          <p:cNvPr id="5" name="Footer Placeholder 4">
            <a:extLst>
              <a:ext uri="{FF2B5EF4-FFF2-40B4-BE49-F238E27FC236}">
                <a16:creationId xmlns:a16="http://schemas.microsoft.com/office/drawing/2014/main" id="{BCD87A17-8C8B-4E96-954D-C3848B841A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DF6D1B-0104-4454-A753-253997F53465}"/>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1189763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3AF5-F536-410C-AA82-98BA280D322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20E267D-4DAA-49E6-B2EE-B09D3BCA80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F6CF4A5-0D8C-44BE-8C0A-241BB99ED43E}"/>
              </a:ext>
            </a:extLst>
          </p:cNvPr>
          <p:cNvSpPr>
            <a:spLocks noGrp="1"/>
          </p:cNvSpPr>
          <p:nvPr>
            <p:ph type="dt" sz="half" idx="10"/>
          </p:nvPr>
        </p:nvSpPr>
        <p:spPr/>
        <p:txBody>
          <a:bodyPr/>
          <a:lstStyle/>
          <a:p>
            <a:fld id="{F0A61B0C-E140-8A4E-B475-6392A5BACE4D}" type="datetime1">
              <a:rPr lang="en-GB" smtClean="0"/>
              <a:t>19/04/2021</a:t>
            </a:fld>
            <a:endParaRPr lang="en-GB"/>
          </a:p>
        </p:txBody>
      </p:sp>
      <p:sp>
        <p:nvSpPr>
          <p:cNvPr id="5" name="Footer Placeholder 4">
            <a:extLst>
              <a:ext uri="{FF2B5EF4-FFF2-40B4-BE49-F238E27FC236}">
                <a16:creationId xmlns:a16="http://schemas.microsoft.com/office/drawing/2014/main" id="{14050C48-B028-4B03-8D5F-5C16A98081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2D7A4D-CCF8-45B9-B443-8793F28322E9}"/>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66818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68DD-7EF1-4396-964B-2C8E924D07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E5009A-B95B-4DD0-AFB0-C692959525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A845A7-6ED6-4C59-AA9A-BED959C0BC65}"/>
              </a:ext>
            </a:extLst>
          </p:cNvPr>
          <p:cNvSpPr>
            <a:spLocks noGrp="1"/>
          </p:cNvSpPr>
          <p:nvPr>
            <p:ph type="dt" sz="half" idx="10"/>
          </p:nvPr>
        </p:nvSpPr>
        <p:spPr/>
        <p:txBody>
          <a:bodyPr/>
          <a:lstStyle/>
          <a:p>
            <a:fld id="{802F9A9C-93A1-9844-97C1-DA35F860E904}" type="datetime1">
              <a:rPr lang="en-GB" smtClean="0"/>
              <a:t>19/04/2021</a:t>
            </a:fld>
            <a:endParaRPr lang="en-GB"/>
          </a:p>
        </p:txBody>
      </p:sp>
      <p:sp>
        <p:nvSpPr>
          <p:cNvPr id="5" name="Footer Placeholder 4">
            <a:extLst>
              <a:ext uri="{FF2B5EF4-FFF2-40B4-BE49-F238E27FC236}">
                <a16:creationId xmlns:a16="http://schemas.microsoft.com/office/drawing/2014/main" id="{F37542A0-1021-4FEA-8B48-2CCE7BFFC7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1643F9-D294-4E8C-932D-06335B5310E7}"/>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4011688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7B6C-94CF-4353-A09C-BDB6AB08900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913B78-DA2C-4198-AA0E-F507973E2F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74AB352-A635-4991-9401-5C510B13B7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853A30A-03F5-414E-8626-4EA002AEAC5E}"/>
              </a:ext>
            </a:extLst>
          </p:cNvPr>
          <p:cNvSpPr>
            <a:spLocks noGrp="1"/>
          </p:cNvSpPr>
          <p:nvPr>
            <p:ph type="dt" sz="half" idx="10"/>
          </p:nvPr>
        </p:nvSpPr>
        <p:spPr/>
        <p:txBody>
          <a:bodyPr/>
          <a:lstStyle/>
          <a:p>
            <a:fld id="{1B299E72-46D0-9F4D-A39D-BD95781EC3E2}" type="datetime1">
              <a:rPr lang="en-GB" smtClean="0"/>
              <a:t>19/04/2021</a:t>
            </a:fld>
            <a:endParaRPr lang="en-GB"/>
          </a:p>
        </p:txBody>
      </p:sp>
      <p:sp>
        <p:nvSpPr>
          <p:cNvPr id="6" name="Footer Placeholder 5">
            <a:extLst>
              <a:ext uri="{FF2B5EF4-FFF2-40B4-BE49-F238E27FC236}">
                <a16:creationId xmlns:a16="http://schemas.microsoft.com/office/drawing/2014/main" id="{65B64FA9-B5B1-4393-9D64-C2B4B385BA0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3EEBD1-B0D0-4B49-8507-137958EB364C}"/>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2606052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316DD-F5ED-42C2-9239-A1137B3A728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BCC9A4-7A2C-445D-96BF-CC4AF70ED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9A46BE-9708-45D8-A5A7-9014339877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64D4282-C6B2-4E68-9144-CFA1D4AEF0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AA9529-0CA0-45B6-A8A0-202AA683DE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00ED795-200D-4A93-AE93-5F47231A7682}"/>
              </a:ext>
            </a:extLst>
          </p:cNvPr>
          <p:cNvSpPr>
            <a:spLocks noGrp="1"/>
          </p:cNvSpPr>
          <p:nvPr>
            <p:ph type="dt" sz="half" idx="10"/>
          </p:nvPr>
        </p:nvSpPr>
        <p:spPr/>
        <p:txBody>
          <a:bodyPr/>
          <a:lstStyle/>
          <a:p>
            <a:fld id="{059FFBE7-D339-E744-A2C9-86088CDBA6D5}" type="datetime1">
              <a:rPr lang="en-GB" smtClean="0"/>
              <a:t>19/04/2021</a:t>
            </a:fld>
            <a:endParaRPr lang="en-GB"/>
          </a:p>
        </p:txBody>
      </p:sp>
      <p:sp>
        <p:nvSpPr>
          <p:cNvPr id="8" name="Footer Placeholder 7">
            <a:extLst>
              <a:ext uri="{FF2B5EF4-FFF2-40B4-BE49-F238E27FC236}">
                <a16:creationId xmlns:a16="http://schemas.microsoft.com/office/drawing/2014/main" id="{01DA3B57-EE29-437C-A28D-74CA3BF76BB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119E701-CF64-416F-BFF3-1D29B13CF696}"/>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825380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2753-8018-433D-BB6B-BDDF32A8AB4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29F050-0C96-4150-A349-CEEBB19007F2}"/>
              </a:ext>
            </a:extLst>
          </p:cNvPr>
          <p:cNvSpPr>
            <a:spLocks noGrp="1"/>
          </p:cNvSpPr>
          <p:nvPr>
            <p:ph type="dt" sz="half" idx="10"/>
          </p:nvPr>
        </p:nvSpPr>
        <p:spPr/>
        <p:txBody>
          <a:bodyPr/>
          <a:lstStyle/>
          <a:p>
            <a:fld id="{A087C07D-14EF-B240-B58D-7E44B12CC938}" type="datetime1">
              <a:rPr lang="en-GB" smtClean="0"/>
              <a:t>19/04/2021</a:t>
            </a:fld>
            <a:endParaRPr lang="en-GB"/>
          </a:p>
        </p:txBody>
      </p:sp>
      <p:sp>
        <p:nvSpPr>
          <p:cNvPr id="4" name="Footer Placeholder 3">
            <a:extLst>
              <a:ext uri="{FF2B5EF4-FFF2-40B4-BE49-F238E27FC236}">
                <a16:creationId xmlns:a16="http://schemas.microsoft.com/office/drawing/2014/main" id="{5C61D05D-B479-4E98-87AF-FBCB3D53D1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85AE9B6-AABE-4967-9337-63AEC6A8A8D6}"/>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2860974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DC93C0-8671-437B-AAAB-96F9F0D73C29}"/>
              </a:ext>
            </a:extLst>
          </p:cNvPr>
          <p:cNvSpPr>
            <a:spLocks noGrp="1"/>
          </p:cNvSpPr>
          <p:nvPr>
            <p:ph type="dt" sz="half" idx="10"/>
          </p:nvPr>
        </p:nvSpPr>
        <p:spPr/>
        <p:txBody>
          <a:bodyPr/>
          <a:lstStyle/>
          <a:p>
            <a:fld id="{20114FB2-78C8-A143-A8E9-9F1BF34C21D8}" type="datetime1">
              <a:rPr lang="en-GB" smtClean="0"/>
              <a:t>19/04/2021</a:t>
            </a:fld>
            <a:endParaRPr lang="en-GB"/>
          </a:p>
        </p:txBody>
      </p:sp>
      <p:sp>
        <p:nvSpPr>
          <p:cNvPr id="3" name="Footer Placeholder 2">
            <a:extLst>
              <a:ext uri="{FF2B5EF4-FFF2-40B4-BE49-F238E27FC236}">
                <a16:creationId xmlns:a16="http://schemas.microsoft.com/office/drawing/2014/main" id="{82508FA4-E0C7-4A54-9B3E-25EC2612DAE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C3F2A88-B991-4FB6-870C-7E976E12EBD5}"/>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1846163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50028-FA6B-4AC0-98A6-6E48D810A9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B51C4E-78A5-43B3-BAB5-F234FE46E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730D6BA-4B80-4429-859E-2AAE3CC7EE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9F2BB-1305-4637-B2AC-60EEA03A52F3}"/>
              </a:ext>
            </a:extLst>
          </p:cNvPr>
          <p:cNvSpPr>
            <a:spLocks noGrp="1"/>
          </p:cNvSpPr>
          <p:nvPr>
            <p:ph type="dt" sz="half" idx="10"/>
          </p:nvPr>
        </p:nvSpPr>
        <p:spPr/>
        <p:txBody>
          <a:bodyPr/>
          <a:lstStyle/>
          <a:p>
            <a:fld id="{93FDFDB3-6993-294C-8B5C-0F22AA44F80B}" type="datetime1">
              <a:rPr lang="en-GB" smtClean="0"/>
              <a:t>19/04/2021</a:t>
            </a:fld>
            <a:endParaRPr lang="en-GB"/>
          </a:p>
        </p:txBody>
      </p:sp>
      <p:sp>
        <p:nvSpPr>
          <p:cNvPr id="6" name="Footer Placeholder 5">
            <a:extLst>
              <a:ext uri="{FF2B5EF4-FFF2-40B4-BE49-F238E27FC236}">
                <a16:creationId xmlns:a16="http://schemas.microsoft.com/office/drawing/2014/main" id="{1B46EDCF-1806-4F81-AF45-32325653E1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DFB69E-18BB-4376-BB14-C9F1DB6B1173}"/>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416114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01F49C5-ECC4-5E45-8C60-567CCCD6CAF9}" type="datetime1">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FC52-DBCF-4677-A1BA-5C4FB1A8DB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30C3A1-C5FF-4983-AFF4-CC5E7D0253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B034BA1-B01D-498B-97E2-D835B77A03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65F30-960C-4AE2-8DC2-74D22270965D}"/>
              </a:ext>
            </a:extLst>
          </p:cNvPr>
          <p:cNvSpPr>
            <a:spLocks noGrp="1"/>
          </p:cNvSpPr>
          <p:nvPr>
            <p:ph type="dt" sz="half" idx="10"/>
          </p:nvPr>
        </p:nvSpPr>
        <p:spPr/>
        <p:txBody>
          <a:bodyPr/>
          <a:lstStyle/>
          <a:p>
            <a:fld id="{B239888C-6149-4B42-AFCC-F2EE14C16CCB}" type="datetime1">
              <a:rPr lang="en-GB" smtClean="0"/>
              <a:t>19/04/2021</a:t>
            </a:fld>
            <a:endParaRPr lang="en-GB"/>
          </a:p>
        </p:txBody>
      </p:sp>
      <p:sp>
        <p:nvSpPr>
          <p:cNvPr id="6" name="Footer Placeholder 5">
            <a:extLst>
              <a:ext uri="{FF2B5EF4-FFF2-40B4-BE49-F238E27FC236}">
                <a16:creationId xmlns:a16="http://schemas.microsoft.com/office/drawing/2014/main" id="{8353FA59-BB82-425D-9A78-C9D99A5F6E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AA1D0B-2188-45F7-B067-1A36B10E12D8}"/>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3589189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58BB0-EADC-4CB1-9EDE-933621667EB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365447E-1CAB-45C1-B5C6-5832C7F53D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4915BA-F385-4519-B8F4-04A6DECDC8AE}"/>
              </a:ext>
            </a:extLst>
          </p:cNvPr>
          <p:cNvSpPr>
            <a:spLocks noGrp="1"/>
          </p:cNvSpPr>
          <p:nvPr>
            <p:ph type="dt" sz="half" idx="10"/>
          </p:nvPr>
        </p:nvSpPr>
        <p:spPr/>
        <p:txBody>
          <a:bodyPr/>
          <a:lstStyle/>
          <a:p>
            <a:fld id="{4BA84D00-35C6-D14C-A9F7-35810C364F75}" type="datetime1">
              <a:rPr lang="en-GB" smtClean="0"/>
              <a:t>19/04/2021</a:t>
            </a:fld>
            <a:endParaRPr lang="en-GB"/>
          </a:p>
        </p:txBody>
      </p:sp>
      <p:sp>
        <p:nvSpPr>
          <p:cNvPr id="5" name="Footer Placeholder 4">
            <a:extLst>
              <a:ext uri="{FF2B5EF4-FFF2-40B4-BE49-F238E27FC236}">
                <a16:creationId xmlns:a16="http://schemas.microsoft.com/office/drawing/2014/main" id="{1D7216D1-6959-401E-83D3-9E57CBF672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FCDAB8-F362-4E35-81A8-D36F664297F7}"/>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3812960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934A08-BCE6-4B3E-B1FF-7F260D7324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475A827-EF61-44CB-A596-534FF6A1BA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EC73B6-0A5D-4E38-99EE-41723FCE2F8C}"/>
              </a:ext>
            </a:extLst>
          </p:cNvPr>
          <p:cNvSpPr>
            <a:spLocks noGrp="1"/>
          </p:cNvSpPr>
          <p:nvPr>
            <p:ph type="dt" sz="half" idx="10"/>
          </p:nvPr>
        </p:nvSpPr>
        <p:spPr/>
        <p:txBody>
          <a:bodyPr/>
          <a:lstStyle/>
          <a:p>
            <a:fld id="{6BB07BA2-BE68-3048-8FCA-5384CCB572EA}" type="datetime1">
              <a:rPr lang="en-GB" smtClean="0"/>
              <a:t>19/04/2021</a:t>
            </a:fld>
            <a:endParaRPr lang="en-GB"/>
          </a:p>
        </p:txBody>
      </p:sp>
      <p:sp>
        <p:nvSpPr>
          <p:cNvPr id="5" name="Footer Placeholder 4">
            <a:extLst>
              <a:ext uri="{FF2B5EF4-FFF2-40B4-BE49-F238E27FC236}">
                <a16:creationId xmlns:a16="http://schemas.microsoft.com/office/drawing/2014/main" id="{71925A50-CEF4-49A3-A878-BC4F7B718E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9449EA-AD36-4240-8424-6D08FA01F2EE}"/>
              </a:ext>
            </a:extLst>
          </p:cNvPr>
          <p:cNvSpPr>
            <a:spLocks noGrp="1"/>
          </p:cNvSpPr>
          <p:nvPr>
            <p:ph type="sldNum" sz="quarter" idx="12"/>
          </p:nvPr>
        </p:nvSpPr>
        <p:spPr/>
        <p:txBody>
          <a:bodyPr/>
          <a:lstStyle/>
          <a:p>
            <a:fld id="{AA4B3A23-2FD5-4697-A51D-3916D03AD581}" type="slidenum">
              <a:rPr lang="en-GB" smtClean="0"/>
              <a:t>‹#›</a:t>
            </a:fld>
            <a:endParaRPr lang="en-GB"/>
          </a:p>
        </p:txBody>
      </p:sp>
    </p:spTree>
    <p:extLst>
      <p:ext uri="{BB962C8B-B14F-4D97-AF65-F5344CB8AC3E}">
        <p14:creationId xmlns:p14="http://schemas.microsoft.com/office/powerpoint/2010/main" val="3260821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9627832-1861-1F4D-AC17-DBF6D6C1D816}" type="datetime1">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7E3A8385-E56B-224F-B458-B5DAFDF23C51}" type="datetime1">
              <a:rPr lang="en-GB" smtClean="0"/>
              <a:t>19/04/2021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29E30870-A351-2041-B450-967CC77F29CE}" type="datetime1">
              <a:rPr lang="en-GB" smtClean="0"/>
              <a:t>19/04/2021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EB402B73-5C3A-E544-91BB-C6E00CBAACC6}" type="datetime1">
              <a:rPr lang="en-GB" smtClean="0"/>
              <a:t>19/04/2021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7760DE-4D6D-CE4C-907F-CED0C37A13C7}" type="datetime1">
              <a:rPr lang="en-GB" smtClean="0"/>
              <a:t>19/04/2021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E22B8BB-2018-034D-A863-444FC3B265EB}" type="datetime1">
              <a:rPr lang="en-GB" smtClean="0"/>
              <a:t>19/04/2021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F1AF9F5-D48C-1B4D-9289-9965D19629F5}" type="datetime1">
              <a:rPr lang="en-GB" smtClean="0"/>
              <a:t>19/04/2021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B186A-1701-A64D-9C4C-3CF11FDAABB9}" type="datetime1">
              <a:rPr lang="en-GB" smtClean="0"/>
              <a:t>19/04/2021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169AB8-0027-428B-8FD6-2D2ABC1BA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2ED75FB-70C2-45CB-A2C0-607D288B5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5F6D87-FD61-402F-810D-C7C1931D3F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2FC5B-D91C-6A4F-884E-2A6A7270818D}" type="datetime1">
              <a:rPr lang="en-GB" smtClean="0"/>
              <a:t>19/04/2021</a:t>
            </a:fld>
            <a:endParaRPr lang="en-GB"/>
          </a:p>
        </p:txBody>
      </p:sp>
      <p:sp>
        <p:nvSpPr>
          <p:cNvPr id="5" name="Footer Placeholder 4">
            <a:extLst>
              <a:ext uri="{FF2B5EF4-FFF2-40B4-BE49-F238E27FC236}">
                <a16:creationId xmlns:a16="http://schemas.microsoft.com/office/drawing/2014/main" id="{361516DE-6F83-47AD-A85E-E874791454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C489C68-B372-4737-AF56-AA50D4AE47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B3A23-2FD5-4697-A51D-3916D03AD581}" type="slidenum">
              <a:rPr lang="en-GB" smtClean="0"/>
              <a:t>‹#›</a:t>
            </a:fld>
            <a:endParaRPr lang="en-GB"/>
          </a:p>
        </p:txBody>
      </p:sp>
    </p:spTree>
    <p:extLst>
      <p:ext uri="{BB962C8B-B14F-4D97-AF65-F5344CB8AC3E}">
        <p14:creationId xmlns:p14="http://schemas.microsoft.com/office/powerpoint/2010/main" val="4098554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10.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5.png"/><Relationship Id="rId5" Type="http://schemas.openxmlformats.org/officeDocument/2006/relationships/image" Target="../media/image27.gi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9.png"/><Relationship Id="rId2" Type="http://schemas.microsoft.com/office/2007/relationships/media" Target="../media/media16.m4a"/><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9.png"/><Relationship Id="rId2" Type="http://schemas.microsoft.com/office/2007/relationships/media" Target="../media/media17.m4a"/><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9.png"/><Relationship Id="rId2" Type="http://schemas.microsoft.com/office/2007/relationships/media" Target="../media/media18.m4a"/><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9.png"/><Relationship Id="rId2" Type="http://schemas.microsoft.com/office/2007/relationships/media" Target="../media/media19.m4a"/><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9.png"/><Relationship Id="rId2" Type="http://schemas.microsoft.com/office/2007/relationships/media" Target="../media/media20.m4a"/><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9.png"/><Relationship Id="rId2" Type="http://schemas.microsoft.com/office/2007/relationships/media" Target="../media/media21.m4a"/><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9.png"/><Relationship Id="rId2" Type="http://schemas.microsoft.com/office/2007/relationships/media" Target="../media/media22.m4a"/><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9.png"/><Relationship Id="rId2" Type="http://schemas.microsoft.com/office/2007/relationships/media" Target="../media/media23.m4a"/><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notesSlide" Target="../notesSlides/notesSlide23.xml"/><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3.xml"/><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5.png"/><Relationship Id="rId4" Type="http://schemas.openxmlformats.org/officeDocument/2006/relationships/notesSlide" Target="../notesSlides/notesSlide6.xm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diagramQuickStyle" Target="../diagrams/quickStyle3.xml"/><Relationship Id="rId12"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3.xml"/><Relationship Id="rId11" Type="http://schemas.openxmlformats.org/officeDocument/2006/relationships/image" Target="../media/image17.png"/><Relationship Id="rId5" Type="http://schemas.openxmlformats.org/officeDocument/2006/relationships/diagramData" Target="../diagrams/data3.xml"/><Relationship Id="rId10" Type="http://schemas.openxmlformats.org/officeDocument/2006/relationships/image" Target="../media/image16.png"/><Relationship Id="rId4" Type="http://schemas.openxmlformats.org/officeDocument/2006/relationships/notesSlide" Target="../notesSlides/notesSlide7.xm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849759" y="5711806"/>
            <a:ext cx="3207026" cy="930294"/>
          </a:xfrm>
        </p:spPr>
        <p:txBody>
          <a:bodyPr vert="horz" lIns="91440" tIns="45720" rIns="91440" bIns="45720" rtlCol="0" anchor="ctr">
            <a:normAutofit/>
          </a:bodyPr>
          <a:lstStyle/>
          <a:p>
            <a:r>
              <a:rPr lang="en-US" sz="1500" dirty="0">
                <a:solidFill>
                  <a:srgbClr val="000000"/>
                </a:solidFill>
                <a:cs typeface="Calibri"/>
              </a:rPr>
              <a:t>20th April 2021</a:t>
            </a:r>
            <a:endParaRPr lang="en-US" sz="1500" dirty="0">
              <a:cs typeface="Calibri"/>
            </a:endParaRPr>
          </a:p>
          <a:p>
            <a:r>
              <a:rPr lang="en-US" sz="1500" dirty="0">
                <a:solidFill>
                  <a:srgbClr val="000000"/>
                </a:solidFill>
              </a:rPr>
              <a:t>Abertay University, Dundee</a:t>
            </a:r>
          </a:p>
        </p:txBody>
      </p:sp>
      <p:sp>
        <p:nvSpPr>
          <p:cNvPr id="7" name="Slide Number Placeholder 6">
            <a:extLst>
              <a:ext uri="{FF2B5EF4-FFF2-40B4-BE49-F238E27FC236}">
                <a16:creationId xmlns:a16="http://schemas.microsoft.com/office/drawing/2014/main" id="{E66D7627-0056-438D-9291-31FE44361A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5" name="Subtitle 2">
            <a:extLst>
              <a:ext uri="{FF2B5EF4-FFF2-40B4-BE49-F238E27FC236}">
                <a16:creationId xmlns:a16="http://schemas.microsoft.com/office/drawing/2014/main" id="{F57A81ED-1C81-4CBD-8FD0-F66014C8B17F}"/>
              </a:ext>
            </a:extLst>
          </p:cNvPr>
          <p:cNvSpPr txBox="1">
            <a:spLocks/>
          </p:cNvSpPr>
          <p:nvPr/>
        </p:nvSpPr>
        <p:spPr>
          <a:xfrm>
            <a:off x="135215" y="5211540"/>
            <a:ext cx="4483540" cy="150993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000000"/>
                </a:solidFill>
                <a:effectLst/>
                <a:uLnTx/>
                <a:uFillTx/>
                <a:latin typeface="Calibri Light" panose="020F0302020204030204"/>
                <a:ea typeface="+mn-ea"/>
                <a:cs typeface="+mn-cs"/>
              </a:rPr>
              <a:t>Coderona</a:t>
            </a:r>
            <a:endParaRPr kumimoji="0" lang="en-US" sz="3600" b="0" i="0" u="none" strike="noStrike" kern="1200" cap="none" spc="0" normalizeH="0" baseline="0" noProof="0" dirty="0">
              <a:ln>
                <a:noFill/>
              </a:ln>
              <a:solidFill>
                <a:srgbClr val="000000"/>
              </a:solidFill>
              <a:effectLst/>
              <a:uLnTx/>
              <a:uFillTx/>
              <a:latin typeface="Calibri Light" panose="020F0302020204030204"/>
              <a:ea typeface="+mn-ea"/>
              <a:cs typeface="Calibri Light" panose="020F0302020204030204"/>
            </a:endParaRPr>
          </a:p>
          <a:p>
            <a:pPr lvl="0">
              <a:defRPr/>
            </a:pPr>
            <a:r>
              <a:rPr lang="en-US" sz="1500" dirty="0">
                <a:solidFill>
                  <a:srgbClr val="000000"/>
                </a:solidFill>
              </a:rPr>
              <a:t>Stuart Brown, Peter </a:t>
            </a: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Captain, </a:t>
            </a:r>
            <a:r>
              <a:rPr lang="en-US" sz="1500" dirty="0">
                <a:solidFill>
                  <a:srgbClr val="000000"/>
                </a:solidFill>
              </a:rPr>
              <a:t>Tia Cotton, Catriona Kirkwood, </a:t>
            </a:r>
            <a:r>
              <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mn-cs"/>
              </a:rPr>
              <a:t>Roderick Rozalina</a:t>
            </a:r>
            <a:endParaRPr kumimoji="0" lang="en-US" sz="1500" b="0" i="0" u="none" strike="noStrike" kern="1200" cap="none" spc="0" normalizeH="0" baseline="0" noProof="0" dirty="0">
              <a:ln>
                <a:noFill/>
              </a:ln>
              <a:solidFill>
                <a:srgbClr val="000000"/>
              </a:solidFill>
              <a:effectLst/>
              <a:uLnTx/>
              <a:uFillTx/>
              <a:latin typeface="Calibri" panose="020F0502020204030204"/>
              <a:ea typeface="+mn-ea"/>
              <a:cs typeface="Calibri" panose="020F0502020204030204"/>
            </a:endParaRPr>
          </a:p>
        </p:txBody>
      </p:sp>
      <p:pic>
        <p:nvPicPr>
          <p:cNvPr id="9" name="Picture 8">
            <a:extLst>
              <a:ext uri="{FF2B5EF4-FFF2-40B4-BE49-F238E27FC236}">
                <a16:creationId xmlns:a16="http://schemas.microsoft.com/office/drawing/2014/main" id="{574F1ABB-6F00-1346-BBD6-C88D098E2BF7}"/>
              </a:ext>
            </a:extLst>
          </p:cNvPr>
          <p:cNvPicPr>
            <a:picLocks noChangeAspect="1"/>
          </p:cNvPicPr>
          <p:nvPr/>
        </p:nvPicPr>
        <p:blipFill rotWithShape="1">
          <a:blip r:embed="rId5">
            <a:extLst>
              <a:ext uri="{28A0092B-C50C-407E-A947-70E740481C1C}">
                <a14:useLocalDpi xmlns:a14="http://schemas.microsoft.com/office/drawing/2010/main" val="0"/>
              </a:ext>
            </a:extLst>
          </a:blip>
          <a:srcRect t="12359" b="551"/>
          <a:stretch/>
        </p:blipFill>
        <p:spPr>
          <a:xfrm>
            <a:off x="3727839" y="1849542"/>
            <a:ext cx="4736321" cy="3158915"/>
          </a:xfrm>
          <a:prstGeom prst="rect">
            <a:avLst/>
          </a:prstGeom>
        </p:spPr>
      </p:pic>
      <p:pic>
        <p:nvPicPr>
          <p:cNvPr id="8" name="Audio 10">
            <a:hlinkClick r:id="" action="ppaction://media"/>
            <a:extLst>
              <a:ext uri="{FF2B5EF4-FFF2-40B4-BE49-F238E27FC236}">
                <a16:creationId xmlns:a16="http://schemas.microsoft.com/office/drawing/2014/main" id="{237AEF38-912D-4A45-8204-659A23E20C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39928892"/>
      </p:ext>
    </p:extLst>
  </p:cSld>
  <p:clrMapOvr>
    <a:masterClrMapping/>
  </p:clrMapOvr>
  <mc:AlternateContent xmlns:mc="http://schemas.openxmlformats.org/markup-compatibility/2006">
    <mc:Choice xmlns:p14="http://schemas.microsoft.com/office/powerpoint/2010/main" Requires="p14">
      <p:transition spd="slow" p14:dur="2000" advTm="13749"/>
    </mc:Choice>
    <mc:Fallback>
      <p:transition spd="slow" advTm="13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60000">
              <a:schemeClr val="bg1">
                <a:lumMod val="80000"/>
                <a:lumOff val="20000"/>
                <a:alpha val="49000"/>
              </a:schemeClr>
            </a:gs>
            <a:gs pos="100000">
              <a:srgbClr val="6ED097"/>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2DB8803-3C17-4193-B3DE-7BA5F4E85A41}"/>
              </a:ext>
            </a:extLst>
          </p:cNvPr>
          <p:cNvSpPr txBox="1"/>
          <p:nvPr/>
        </p:nvSpPr>
        <p:spPr>
          <a:xfrm>
            <a:off x="4107438" y="1673932"/>
            <a:ext cx="4040882" cy="4828467"/>
          </a:xfrm>
          <a:prstGeom prst="rect">
            <a:avLst/>
          </a:prstGeom>
        </p:spPr>
        <p:txBody>
          <a:bodyPr vert="horz" lIns="91440" tIns="45720" rIns="91440" bIns="45720" rtlCol="0" anchor="t">
            <a:normAutofit/>
          </a:bodyPr>
          <a:lstStyle/>
          <a:p>
            <a:pPr marL="342900" indent="-342900">
              <a:lnSpc>
                <a:spcPct val="90000"/>
              </a:lnSpc>
              <a:spcAft>
                <a:spcPts val="600"/>
              </a:spcAft>
              <a:buFont typeface="Arial" panose="020B0604020202020204" pitchFamily="34" charset="0"/>
              <a:buChar char="•"/>
            </a:pPr>
            <a:r>
              <a:rPr lang="en-US" sz="2400"/>
              <a:t>Traffic light </a:t>
            </a:r>
            <a:r>
              <a:rPr lang="en-US" sz="2400" err="1"/>
              <a:t>colours</a:t>
            </a:r>
            <a:r>
              <a:rPr lang="en-US" sz="2400"/>
              <a:t> are used to indicate strength and quality.</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a:t>Strong, Very Strong = Green</a:t>
            </a:r>
          </a:p>
          <a:p>
            <a:pPr indent="-228600">
              <a:lnSpc>
                <a:spcPct val="90000"/>
              </a:lnSpc>
              <a:spcAft>
                <a:spcPts val="600"/>
              </a:spcAft>
              <a:buFont typeface="Arial" panose="020B0604020202020204" pitchFamily="34" charset="0"/>
              <a:buChar char="•"/>
            </a:pPr>
            <a:r>
              <a:rPr lang="en-US" sz="2400"/>
              <a:t>Reasonable = Amber</a:t>
            </a:r>
          </a:p>
          <a:p>
            <a:pPr indent="-228600">
              <a:lnSpc>
                <a:spcPct val="90000"/>
              </a:lnSpc>
              <a:spcAft>
                <a:spcPts val="600"/>
              </a:spcAft>
              <a:buFont typeface="Arial" panose="020B0604020202020204" pitchFamily="34" charset="0"/>
              <a:buChar char="•"/>
            </a:pPr>
            <a:r>
              <a:rPr lang="en-US" sz="2400"/>
              <a:t>Very Weak, Weak = Red</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a:t>Breached Pass = Red</a:t>
            </a:r>
          </a:p>
        </p:txBody>
      </p:sp>
      <p:grpSp>
        <p:nvGrpSpPr>
          <p:cNvPr id="4" name="Group 3">
            <a:extLst>
              <a:ext uri="{FF2B5EF4-FFF2-40B4-BE49-F238E27FC236}">
                <a16:creationId xmlns:a16="http://schemas.microsoft.com/office/drawing/2014/main" id="{F1F693BB-A961-422F-8919-D462B767124F}"/>
              </a:ext>
            </a:extLst>
          </p:cNvPr>
          <p:cNvGrpSpPr/>
          <p:nvPr/>
        </p:nvGrpSpPr>
        <p:grpSpPr>
          <a:xfrm>
            <a:off x="128520" y="81681"/>
            <a:ext cx="3675714" cy="6699175"/>
            <a:chOff x="128520" y="81681"/>
            <a:chExt cx="3675714" cy="6699175"/>
          </a:xfrm>
        </p:grpSpPr>
        <p:pic>
          <p:nvPicPr>
            <p:cNvPr id="18" name="Picture 17">
              <a:extLst>
                <a:ext uri="{FF2B5EF4-FFF2-40B4-BE49-F238E27FC236}">
                  <a16:creationId xmlns:a16="http://schemas.microsoft.com/office/drawing/2014/main" id="{54A93CD8-1C9D-40E6-BD87-32F73CB7340E}"/>
                </a:ext>
              </a:extLst>
            </p:cNvPr>
            <p:cNvPicPr>
              <a:picLocks noChangeAspect="1"/>
            </p:cNvPicPr>
            <p:nvPr/>
          </p:nvPicPr>
          <p:blipFill>
            <a:blip r:embed="rId5"/>
            <a:stretch>
              <a:fillRect/>
            </a:stretch>
          </p:blipFill>
          <p:spPr>
            <a:xfrm>
              <a:off x="128520" y="4446777"/>
              <a:ext cx="3675714" cy="2334079"/>
            </a:xfrm>
            <a:prstGeom prst="rect">
              <a:avLst/>
            </a:prstGeom>
          </p:spPr>
        </p:pic>
        <p:pic>
          <p:nvPicPr>
            <p:cNvPr id="21" name="Picture 20">
              <a:extLst>
                <a:ext uri="{FF2B5EF4-FFF2-40B4-BE49-F238E27FC236}">
                  <a16:creationId xmlns:a16="http://schemas.microsoft.com/office/drawing/2014/main" id="{1D393BDE-30B7-458F-AD52-6D89952F15BA}"/>
                </a:ext>
              </a:extLst>
            </p:cNvPr>
            <p:cNvPicPr>
              <a:picLocks noChangeAspect="1"/>
            </p:cNvPicPr>
            <p:nvPr/>
          </p:nvPicPr>
          <p:blipFill>
            <a:blip r:embed="rId6"/>
            <a:stretch>
              <a:fillRect/>
            </a:stretch>
          </p:blipFill>
          <p:spPr>
            <a:xfrm>
              <a:off x="128520" y="81681"/>
              <a:ext cx="3675713" cy="2163016"/>
            </a:xfrm>
            <a:prstGeom prst="rect">
              <a:avLst/>
            </a:prstGeom>
          </p:spPr>
        </p:pic>
        <p:pic>
          <p:nvPicPr>
            <p:cNvPr id="22" name="Picture 21">
              <a:extLst>
                <a:ext uri="{FF2B5EF4-FFF2-40B4-BE49-F238E27FC236}">
                  <a16:creationId xmlns:a16="http://schemas.microsoft.com/office/drawing/2014/main" id="{E9A859BF-A53B-45D2-9926-17EA654D65AA}"/>
                </a:ext>
              </a:extLst>
            </p:cNvPr>
            <p:cNvPicPr>
              <a:picLocks noChangeAspect="1"/>
            </p:cNvPicPr>
            <p:nvPr/>
          </p:nvPicPr>
          <p:blipFill>
            <a:blip r:embed="rId7"/>
            <a:stretch>
              <a:fillRect/>
            </a:stretch>
          </p:blipFill>
          <p:spPr>
            <a:xfrm>
              <a:off x="128520" y="2271637"/>
              <a:ext cx="3675713" cy="2163016"/>
            </a:xfrm>
            <a:prstGeom prst="rect">
              <a:avLst/>
            </a:prstGeom>
          </p:spPr>
        </p:pic>
      </p:grpSp>
      <p:pic>
        <p:nvPicPr>
          <p:cNvPr id="24" name="Picture 23">
            <a:extLst>
              <a:ext uri="{FF2B5EF4-FFF2-40B4-BE49-F238E27FC236}">
                <a16:creationId xmlns:a16="http://schemas.microsoft.com/office/drawing/2014/main" id="{1A60AA71-876B-47AA-8E6E-E51D928D84FB}"/>
              </a:ext>
            </a:extLst>
          </p:cNvPr>
          <p:cNvPicPr>
            <a:picLocks noChangeAspect="1"/>
          </p:cNvPicPr>
          <p:nvPr/>
        </p:nvPicPr>
        <p:blipFill>
          <a:blip r:embed="rId8"/>
          <a:stretch>
            <a:fillRect/>
          </a:stretch>
        </p:blipFill>
        <p:spPr>
          <a:xfrm>
            <a:off x="8233625" y="2249777"/>
            <a:ext cx="3829855" cy="2347213"/>
          </a:xfrm>
          <a:prstGeom prst="rect">
            <a:avLst/>
          </a:prstGeom>
        </p:spPr>
      </p:pic>
      <p:pic>
        <p:nvPicPr>
          <p:cNvPr id="3" name="Audio 2">
            <a:hlinkClick r:id="" action="ppaction://media"/>
            <a:extLst>
              <a:ext uri="{FF2B5EF4-FFF2-40B4-BE49-F238E27FC236}">
                <a16:creationId xmlns:a16="http://schemas.microsoft.com/office/drawing/2014/main" id="{2E42CFCE-DE52-4EE2-8B05-C6ADDCF889E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
        <p:nvSpPr>
          <p:cNvPr id="2" name="Slide Number Placeholder 1">
            <a:extLst>
              <a:ext uri="{FF2B5EF4-FFF2-40B4-BE49-F238E27FC236}">
                <a16:creationId xmlns:a16="http://schemas.microsoft.com/office/drawing/2014/main" id="{0D12A76B-74F6-45C3-A188-92E92F2378F5}"/>
              </a:ext>
            </a:extLst>
          </p:cNvPr>
          <p:cNvSpPr>
            <a:spLocks noGrp="1"/>
          </p:cNvSpPr>
          <p:nvPr>
            <p:ph type="sldNum" sz="quarter" idx="12"/>
          </p:nvPr>
        </p:nvSpPr>
        <p:spPr/>
        <p:txBody>
          <a:bodyPr/>
          <a:lstStyle/>
          <a:p>
            <a:fld id="{330EA680-D336-4FF7-8B7A-9848BB0A1C32}" type="slidenum">
              <a:rPr lang="en-GB" smtClean="0"/>
              <a:t>10</a:t>
            </a:fld>
            <a:endParaRPr lang="en-GB"/>
          </a:p>
        </p:txBody>
      </p:sp>
    </p:spTree>
    <p:extLst>
      <p:ext uri="{BB962C8B-B14F-4D97-AF65-F5344CB8AC3E}">
        <p14:creationId xmlns:p14="http://schemas.microsoft.com/office/powerpoint/2010/main" val="1961223569"/>
      </p:ext>
    </p:extLst>
  </p:cSld>
  <p:clrMapOvr>
    <a:masterClrMapping/>
  </p:clrMapOvr>
  <mc:AlternateContent xmlns:mc="http://schemas.openxmlformats.org/markup-compatibility/2006">
    <mc:Choice xmlns:p14="http://schemas.microsoft.com/office/powerpoint/2010/main" Requires="p14">
      <p:transition spd="slow" p14:dur="2000" advTm="28500"/>
    </mc:Choice>
    <mc:Fallback>
      <p:transition spd="slow" advTm="2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9A9C4BB-DECF-4DB4-B3CD-AFEEDD776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7B3D6">
                  <a:tint val="66000"/>
                  <a:satMod val="160000"/>
                </a:srgbClr>
              </a:gs>
              <a:gs pos="50000">
                <a:srgbClr val="67B3D6">
                  <a:tint val="44500"/>
                  <a:satMod val="160000"/>
                </a:srgbClr>
              </a:gs>
              <a:gs pos="100000">
                <a:srgbClr val="67B3D6">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2DC047-808D-43FA-B49F-BFEE2B967479}"/>
              </a:ext>
            </a:extLst>
          </p:cNvPr>
          <p:cNvSpPr>
            <a:spLocks noGrp="1"/>
          </p:cNvSpPr>
          <p:nvPr>
            <p:ph type="title"/>
          </p:nvPr>
        </p:nvSpPr>
        <p:spPr>
          <a:xfrm>
            <a:off x="7651472" y="281825"/>
            <a:ext cx="4249045" cy="1080972"/>
          </a:xfrm>
        </p:spPr>
        <p:txBody>
          <a:bodyPr vert="horz" lIns="91440" tIns="45720" rIns="91440" bIns="45720" rtlCol="0" anchor="ctr">
            <a:normAutofit/>
          </a:bodyPr>
          <a:lstStyle/>
          <a:p>
            <a:r>
              <a:rPr lang="en-US" sz="3600"/>
              <a:t>Passphrase Generator</a:t>
            </a:r>
          </a:p>
        </p:txBody>
      </p:sp>
      <p:sp>
        <p:nvSpPr>
          <p:cNvPr id="10" name="TextBox 9">
            <a:extLst>
              <a:ext uri="{FF2B5EF4-FFF2-40B4-BE49-F238E27FC236}">
                <a16:creationId xmlns:a16="http://schemas.microsoft.com/office/drawing/2014/main" id="{758D3062-0B1F-458C-A8F6-172F3705E1D2}"/>
              </a:ext>
            </a:extLst>
          </p:cNvPr>
          <p:cNvSpPr txBox="1"/>
          <p:nvPr/>
        </p:nvSpPr>
        <p:spPr>
          <a:xfrm>
            <a:off x="8007865" y="1639713"/>
            <a:ext cx="3664583" cy="439278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User enters number of words required in the passphrase.</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User is able to request a passphrase between 2-6 words long.</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Passroclus has a dictionary of ~2500 words.</a:t>
            </a:r>
          </a:p>
          <a:p>
            <a:pPr indent="-228600">
              <a:lnSpc>
                <a:spcPct val="90000"/>
              </a:lnSpc>
              <a:spcAft>
                <a:spcPts val="600"/>
              </a:spcAft>
              <a:buFont typeface="Arial" panose="020B0604020202020204" pitchFamily="34" charset="0"/>
              <a:buChar char="•"/>
            </a:pPr>
            <a:endParaRPr lang="en-US" sz="2000"/>
          </a:p>
        </p:txBody>
      </p:sp>
      <p:pic>
        <p:nvPicPr>
          <p:cNvPr id="11" name="Picture 10">
            <a:extLst>
              <a:ext uri="{FF2B5EF4-FFF2-40B4-BE49-F238E27FC236}">
                <a16:creationId xmlns:a16="http://schemas.microsoft.com/office/drawing/2014/main" id="{50B1316D-87C6-47C2-8F24-2FD2A0A0CA79}"/>
              </a:ext>
            </a:extLst>
          </p:cNvPr>
          <p:cNvPicPr>
            <a:picLocks noChangeAspect="1"/>
          </p:cNvPicPr>
          <p:nvPr/>
        </p:nvPicPr>
        <p:blipFill>
          <a:blip r:embed="rId5"/>
          <a:stretch>
            <a:fillRect/>
          </a:stretch>
        </p:blipFill>
        <p:spPr>
          <a:xfrm>
            <a:off x="253760" y="1357191"/>
            <a:ext cx="6179732" cy="2116558"/>
          </a:xfrm>
          <a:prstGeom prst="rect">
            <a:avLst/>
          </a:prstGeom>
        </p:spPr>
      </p:pic>
      <p:pic>
        <p:nvPicPr>
          <p:cNvPr id="12" name="Picture 11">
            <a:extLst>
              <a:ext uri="{FF2B5EF4-FFF2-40B4-BE49-F238E27FC236}">
                <a16:creationId xmlns:a16="http://schemas.microsoft.com/office/drawing/2014/main" id="{D3CC8A03-26EC-401E-9346-34FDC54DEE7F}"/>
              </a:ext>
            </a:extLst>
          </p:cNvPr>
          <p:cNvPicPr>
            <a:picLocks noChangeAspect="1"/>
          </p:cNvPicPr>
          <p:nvPr/>
        </p:nvPicPr>
        <p:blipFill>
          <a:blip r:embed="rId6"/>
          <a:stretch>
            <a:fillRect/>
          </a:stretch>
        </p:blipFill>
        <p:spPr>
          <a:xfrm>
            <a:off x="253760" y="3721963"/>
            <a:ext cx="6179732" cy="1962064"/>
          </a:xfrm>
          <a:prstGeom prst="rect">
            <a:avLst/>
          </a:prstGeom>
        </p:spPr>
      </p:pic>
      <p:pic>
        <p:nvPicPr>
          <p:cNvPr id="4" name="Audio 3">
            <a:hlinkClick r:id="" action="ppaction://media"/>
            <a:extLst>
              <a:ext uri="{FF2B5EF4-FFF2-40B4-BE49-F238E27FC236}">
                <a16:creationId xmlns:a16="http://schemas.microsoft.com/office/drawing/2014/main" id="{A90CD7C0-7D09-4E72-8C85-BA03B4B197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
        <p:nvSpPr>
          <p:cNvPr id="3" name="Slide Number Placeholder 2">
            <a:extLst>
              <a:ext uri="{FF2B5EF4-FFF2-40B4-BE49-F238E27FC236}">
                <a16:creationId xmlns:a16="http://schemas.microsoft.com/office/drawing/2014/main" id="{6A2FEE76-C65D-468E-9866-094F16BB8B88}"/>
              </a:ext>
            </a:extLst>
          </p:cNvPr>
          <p:cNvSpPr>
            <a:spLocks noGrp="1"/>
          </p:cNvSpPr>
          <p:nvPr>
            <p:ph type="sldNum" sz="quarter" idx="12"/>
          </p:nvPr>
        </p:nvSpPr>
        <p:spPr/>
        <p:txBody>
          <a:bodyPr/>
          <a:lstStyle/>
          <a:p>
            <a:fld id="{330EA680-D336-4FF7-8B7A-9848BB0A1C32}" type="slidenum">
              <a:rPr lang="en-GB" smtClean="0"/>
              <a:t>11</a:t>
            </a:fld>
            <a:endParaRPr lang="en-GB"/>
          </a:p>
        </p:txBody>
      </p:sp>
    </p:spTree>
    <p:extLst>
      <p:ext uri="{BB962C8B-B14F-4D97-AF65-F5344CB8AC3E}">
        <p14:creationId xmlns:p14="http://schemas.microsoft.com/office/powerpoint/2010/main" val="1957831817"/>
      </p:ext>
    </p:extLst>
  </p:cSld>
  <p:clrMapOvr>
    <a:masterClrMapping/>
  </p:clrMapOvr>
  <mc:AlternateContent xmlns:mc="http://schemas.openxmlformats.org/markup-compatibility/2006">
    <mc:Choice xmlns:p14="http://schemas.microsoft.com/office/powerpoint/2010/main" Requires="p14">
      <p:transition spd="slow" p14:dur="2000" advTm="35000"/>
    </mc:Choice>
    <mc:Fallback>
      <p:transition spd="slow"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0CB7413-CA28-478A-991C-1AC34AFFB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ED097">
                  <a:tint val="66000"/>
                  <a:satMod val="160000"/>
                </a:srgbClr>
              </a:gs>
              <a:gs pos="50000">
                <a:srgbClr val="6ED097">
                  <a:tint val="44500"/>
                  <a:satMod val="160000"/>
                </a:srgbClr>
              </a:gs>
              <a:gs pos="100000">
                <a:srgbClr val="6ED097">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8B7F0AC-DF01-49CE-8107-EE656EA90AA6}"/>
              </a:ext>
            </a:extLst>
          </p:cNvPr>
          <p:cNvSpPr>
            <a:spLocks noGrp="1"/>
          </p:cNvSpPr>
          <p:nvPr>
            <p:ph type="title"/>
          </p:nvPr>
        </p:nvSpPr>
        <p:spPr>
          <a:xfrm>
            <a:off x="9161880" y="209683"/>
            <a:ext cx="1480842" cy="1153753"/>
          </a:xfrm>
        </p:spPr>
        <p:txBody>
          <a:bodyPr/>
          <a:lstStyle/>
          <a:p>
            <a:r>
              <a:rPr lang="en-GB"/>
              <a:t>FAQs</a:t>
            </a:r>
          </a:p>
        </p:txBody>
      </p:sp>
      <p:sp>
        <p:nvSpPr>
          <p:cNvPr id="3" name="Content Placeholder 2">
            <a:extLst>
              <a:ext uri="{FF2B5EF4-FFF2-40B4-BE49-F238E27FC236}">
                <a16:creationId xmlns:a16="http://schemas.microsoft.com/office/drawing/2014/main" id="{CFB578A7-9221-4215-972E-8B75C22FCD6B}"/>
              </a:ext>
            </a:extLst>
          </p:cNvPr>
          <p:cNvSpPr>
            <a:spLocks noGrp="1"/>
          </p:cNvSpPr>
          <p:nvPr>
            <p:ph idx="1"/>
          </p:nvPr>
        </p:nvSpPr>
        <p:spPr>
          <a:xfrm>
            <a:off x="8223684" y="1461922"/>
            <a:ext cx="3517032" cy="3934153"/>
          </a:xfrm>
        </p:spPr>
        <p:txBody>
          <a:bodyPr/>
          <a:lstStyle/>
          <a:p>
            <a:r>
              <a:rPr lang="en-GB"/>
              <a:t>The FAQs provide more insight to Passroclus</a:t>
            </a:r>
          </a:p>
          <a:p>
            <a:endParaRPr lang="en-GB"/>
          </a:p>
          <a:p>
            <a:r>
              <a:rPr lang="en-GB"/>
              <a:t>Can be customised in the final product </a:t>
            </a:r>
          </a:p>
        </p:txBody>
      </p:sp>
      <p:sp>
        <p:nvSpPr>
          <p:cNvPr id="4" name="Slide Number Placeholder 3">
            <a:extLst>
              <a:ext uri="{FF2B5EF4-FFF2-40B4-BE49-F238E27FC236}">
                <a16:creationId xmlns:a16="http://schemas.microsoft.com/office/drawing/2014/main" id="{5AAC7601-FC31-469C-979B-E9385CA3DFC2}"/>
              </a:ext>
            </a:extLst>
          </p:cNvPr>
          <p:cNvSpPr>
            <a:spLocks noGrp="1"/>
          </p:cNvSpPr>
          <p:nvPr>
            <p:ph type="sldNum" sz="quarter" idx="12"/>
          </p:nvPr>
        </p:nvSpPr>
        <p:spPr/>
        <p:txBody>
          <a:bodyPr/>
          <a:lstStyle/>
          <a:p>
            <a:fld id="{330EA680-D336-4FF7-8B7A-9848BB0A1C32}" type="slidenum">
              <a:rPr lang="en-GB" smtClean="0"/>
              <a:t>12</a:t>
            </a:fld>
            <a:endParaRPr lang="en-GB"/>
          </a:p>
        </p:txBody>
      </p:sp>
      <p:pic>
        <p:nvPicPr>
          <p:cNvPr id="5" name="Picture 4">
            <a:extLst>
              <a:ext uri="{FF2B5EF4-FFF2-40B4-BE49-F238E27FC236}">
                <a16:creationId xmlns:a16="http://schemas.microsoft.com/office/drawing/2014/main" id="{46D95797-AE30-4CE6-9040-54BF4FCABC13}"/>
              </a:ext>
            </a:extLst>
          </p:cNvPr>
          <p:cNvPicPr>
            <a:picLocks noChangeAspect="1"/>
          </p:cNvPicPr>
          <p:nvPr/>
        </p:nvPicPr>
        <p:blipFill>
          <a:blip r:embed="rId5"/>
          <a:stretch>
            <a:fillRect/>
          </a:stretch>
        </p:blipFill>
        <p:spPr>
          <a:xfrm>
            <a:off x="230503" y="864867"/>
            <a:ext cx="7568561" cy="5128265"/>
          </a:xfrm>
          <a:prstGeom prst="rect">
            <a:avLst/>
          </a:prstGeom>
        </p:spPr>
      </p:pic>
      <p:pic>
        <p:nvPicPr>
          <p:cNvPr id="7" name="Audio 6">
            <a:hlinkClick r:id="" action="ppaction://media"/>
            <a:extLst>
              <a:ext uri="{FF2B5EF4-FFF2-40B4-BE49-F238E27FC236}">
                <a16:creationId xmlns:a16="http://schemas.microsoft.com/office/drawing/2014/main" id="{D61C8DE7-FE06-4F8C-AE70-E94611DCFA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22987760"/>
      </p:ext>
    </p:extLst>
  </p:cSld>
  <p:clrMapOvr>
    <a:masterClrMapping/>
  </p:clrMapOvr>
  <mc:AlternateContent xmlns:mc="http://schemas.openxmlformats.org/markup-compatibility/2006">
    <mc:Choice xmlns:p14="http://schemas.microsoft.com/office/powerpoint/2010/main" Requires="p14">
      <p:transition spd="slow" p14:dur="2000" advTm="12000"/>
    </mc:Choice>
    <mc:Fallback>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53AEF7F-BCBD-4772-BFA0-BF22986A5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7B3D6">
                  <a:tint val="66000"/>
                  <a:satMod val="160000"/>
                </a:srgbClr>
              </a:gs>
              <a:gs pos="50000">
                <a:srgbClr val="67B3D6">
                  <a:tint val="44500"/>
                  <a:satMod val="160000"/>
                </a:srgbClr>
              </a:gs>
              <a:gs pos="100000">
                <a:srgbClr val="67B3D6">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DEC8D5-7BF1-43C4-BE94-10451B7C3848}"/>
              </a:ext>
            </a:extLst>
          </p:cNvPr>
          <p:cNvSpPr>
            <a:spLocks noGrp="1"/>
          </p:cNvSpPr>
          <p:nvPr>
            <p:ph type="title"/>
          </p:nvPr>
        </p:nvSpPr>
        <p:spPr>
          <a:xfrm>
            <a:off x="7461250" y="379186"/>
            <a:ext cx="3905250" cy="1224189"/>
          </a:xfrm>
        </p:spPr>
        <p:txBody>
          <a:bodyPr/>
          <a:lstStyle/>
          <a:p>
            <a:r>
              <a:rPr lang="en-GB"/>
              <a:t>Browser Add-On</a:t>
            </a:r>
          </a:p>
        </p:txBody>
      </p:sp>
      <p:sp>
        <p:nvSpPr>
          <p:cNvPr id="3" name="Content Placeholder 2">
            <a:extLst>
              <a:ext uri="{FF2B5EF4-FFF2-40B4-BE49-F238E27FC236}">
                <a16:creationId xmlns:a16="http://schemas.microsoft.com/office/drawing/2014/main" id="{6038800E-C862-4153-942E-642A0AD83A4A}"/>
              </a:ext>
            </a:extLst>
          </p:cNvPr>
          <p:cNvSpPr>
            <a:spLocks noGrp="1"/>
          </p:cNvSpPr>
          <p:nvPr>
            <p:ph idx="1"/>
          </p:nvPr>
        </p:nvSpPr>
        <p:spPr>
          <a:xfrm>
            <a:off x="7447643" y="1681162"/>
            <a:ext cx="3905250" cy="4351338"/>
          </a:xfrm>
        </p:spPr>
        <p:txBody>
          <a:bodyPr>
            <a:normAutofit/>
          </a:bodyPr>
          <a:lstStyle/>
          <a:p>
            <a:r>
              <a:rPr lang="en-GB"/>
              <a:t>The browser add-on displays the web application in an easy to use format.</a:t>
            </a:r>
          </a:p>
          <a:p>
            <a:endParaRPr lang="en-GB"/>
          </a:p>
          <a:p>
            <a:r>
              <a:rPr lang="en-GB"/>
              <a:t>The user simply clicks the logo and uses the application as normal.</a:t>
            </a:r>
          </a:p>
          <a:p>
            <a:endParaRPr lang="en-GB"/>
          </a:p>
        </p:txBody>
      </p:sp>
      <p:sp>
        <p:nvSpPr>
          <p:cNvPr id="4" name="Slide Number Placeholder 3">
            <a:extLst>
              <a:ext uri="{FF2B5EF4-FFF2-40B4-BE49-F238E27FC236}">
                <a16:creationId xmlns:a16="http://schemas.microsoft.com/office/drawing/2014/main" id="{F2001274-3BBF-4B6D-968B-BCFDD0F7A51C}"/>
              </a:ext>
            </a:extLst>
          </p:cNvPr>
          <p:cNvSpPr>
            <a:spLocks noGrp="1"/>
          </p:cNvSpPr>
          <p:nvPr>
            <p:ph type="sldNum" sz="quarter" idx="12"/>
          </p:nvPr>
        </p:nvSpPr>
        <p:spPr/>
        <p:txBody>
          <a:bodyPr/>
          <a:lstStyle/>
          <a:p>
            <a:fld id="{330EA680-D336-4FF7-8B7A-9848BB0A1C32}" type="slidenum">
              <a:rPr lang="en-GB" smtClean="0"/>
              <a:t>13</a:t>
            </a:fld>
            <a:endParaRPr lang="en-GB"/>
          </a:p>
        </p:txBody>
      </p:sp>
      <p:pic>
        <p:nvPicPr>
          <p:cNvPr id="7" name="Picture 6">
            <a:extLst>
              <a:ext uri="{FF2B5EF4-FFF2-40B4-BE49-F238E27FC236}">
                <a16:creationId xmlns:a16="http://schemas.microsoft.com/office/drawing/2014/main" id="{6B8E5287-D09D-4BA2-97AC-C743ED0E3F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600075"/>
            <a:ext cx="5410200" cy="5657850"/>
          </a:xfrm>
          <a:prstGeom prst="rect">
            <a:avLst/>
          </a:prstGeom>
        </p:spPr>
      </p:pic>
      <p:pic>
        <p:nvPicPr>
          <p:cNvPr id="9" name="Audio 8">
            <a:hlinkClick r:id="" action="ppaction://media"/>
            <a:extLst>
              <a:ext uri="{FF2B5EF4-FFF2-40B4-BE49-F238E27FC236}">
                <a16:creationId xmlns:a16="http://schemas.microsoft.com/office/drawing/2014/main" id="{B16265E3-FB7D-44DD-970E-436026D24F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53840063"/>
      </p:ext>
    </p:extLst>
  </p:cSld>
  <p:clrMapOvr>
    <a:masterClrMapping/>
  </p:clrMapOvr>
  <mc:AlternateContent xmlns:mc="http://schemas.openxmlformats.org/markup-compatibility/2006">
    <mc:Choice xmlns:p14="http://schemas.microsoft.com/office/powerpoint/2010/main" Requires="p14">
      <p:transition spd="slow" p14:dur="2000" advTm="29000"/>
    </mc:Choice>
    <mc:Fallback>
      <p:transition spd="slow"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FC744D4-6959-412D-8DE5-49A7E9154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ED097">
                  <a:tint val="66000"/>
                  <a:satMod val="160000"/>
                </a:srgbClr>
              </a:gs>
              <a:gs pos="50000">
                <a:srgbClr val="6ED097">
                  <a:tint val="44500"/>
                  <a:satMod val="160000"/>
                </a:srgbClr>
              </a:gs>
              <a:gs pos="100000">
                <a:srgbClr val="6ED097">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EABAA8-C1D4-49AE-9DB6-37221670D59A}"/>
              </a:ext>
            </a:extLst>
          </p:cNvPr>
          <p:cNvSpPr>
            <a:spLocks noGrp="1"/>
          </p:cNvSpPr>
          <p:nvPr>
            <p:ph type="title"/>
          </p:nvPr>
        </p:nvSpPr>
        <p:spPr>
          <a:xfrm>
            <a:off x="1307624" y="3900474"/>
            <a:ext cx="1799964" cy="778289"/>
          </a:xfrm>
        </p:spPr>
        <p:txBody>
          <a:bodyPr/>
          <a:lstStyle/>
          <a:p>
            <a:r>
              <a:rPr lang="en-GB">
                <a:cs typeface="Calibri Light"/>
              </a:rPr>
              <a:t>Results</a:t>
            </a:r>
            <a:endParaRPr lang="en-GB"/>
          </a:p>
        </p:txBody>
      </p:sp>
      <p:sp>
        <p:nvSpPr>
          <p:cNvPr id="3" name="Content Placeholder 2">
            <a:extLst>
              <a:ext uri="{FF2B5EF4-FFF2-40B4-BE49-F238E27FC236}">
                <a16:creationId xmlns:a16="http://schemas.microsoft.com/office/drawing/2014/main" id="{2B604688-EE98-4A95-AE2F-A01E2BFD0EBF}"/>
              </a:ext>
            </a:extLst>
          </p:cNvPr>
          <p:cNvSpPr>
            <a:spLocks noGrp="1"/>
          </p:cNvSpPr>
          <p:nvPr>
            <p:ph idx="1"/>
          </p:nvPr>
        </p:nvSpPr>
        <p:spPr>
          <a:xfrm>
            <a:off x="6096000" y="999067"/>
            <a:ext cx="5772346" cy="5155672"/>
          </a:xfrm>
        </p:spPr>
        <p:txBody>
          <a:bodyPr vert="horz" lIns="91440" tIns="45720" rIns="91440" bIns="45720" rtlCol="0" anchor="t">
            <a:normAutofit fontScale="92500" lnSpcReduction="20000"/>
          </a:bodyPr>
          <a:lstStyle/>
          <a:p>
            <a:pPr marL="0" indent="0">
              <a:buNone/>
            </a:pPr>
            <a:r>
              <a:rPr lang="en-GB" dirty="0">
                <a:ea typeface="+mn-lt"/>
                <a:cs typeface="+mn-lt"/>
              </a:rPr>
              <a:t>•Coderona created an all-in-one solution</a:t>
            </a:r>
            <a:endParaRPr lang="en-GB" dirty="0">
              <a:cs typeface="Calibri" panose="020F0502020204030204"/>
            </a:endParaRPr>
          </a:p>
          <a:p>
            <a:pPr marL="0" indent="0">
              <a:buNone/>
            </a:pPr>
            <a:endParaRPr lang="en-GB" dirty="0">
              <a:cs typeface="Calibri" panose="020F0502020204030204"/>
            </a:endParaRPr>
          </a:p>
          <a:p>
            <a:pPr marL="0" indent="0">
              <a:buNone/>
            </a:pPr>
            <a:r>
              <a:rPr lang="en-GB" dirty="0">
                <a:ea typeface="+mn-lt"/>
                <a:cs typeface="+mn-lt"/>
              </a:rPr>
              <a:t>•Web app accessible on all platforms and devices</a:t>
            </a:r>
            <a:endParaRPr lang="en-GB" dirty="0">
              <a:cs typeface="Calibri" panose="020F0502020204030204"/>
            </a:endParaRPr>
          </a:p>
          <a:p>
            <a:pPr marL="0" indent="0">
              <a:buNone/>
            </a:pPr>
            <a:endParaRPr lang="en-GB" dirty="0">
              <a:cs typeface="Calibri" panose="020F0502020204030204"/>
            </a:endParaRPr>
          </a:p>
          <a:p>
            <a:pPr marL="0" indent="0">
              <a:buNone/>
            </a:pPr>
            <a:r>
              <a:rPr lang="en-GB" dirty="0">
                <a:ea typeface="+mn-lt"/>
                <a:cs typeface="+mn-lt"/>
              </a:rPr>
              <a:t>•Browser add-on currently only works on Chrome and Edge</a:t>
            </a:r>
            <a:endParaRPr lang="en-GB" dirty="0">
              <a:cs typeface="Calibri" panose="020F0502020204030204"/>
            </a:endParaRPr>
          </a:p>
          <a:p>
            <a:pPr marL="0" indent="0">
              <a:buNone/>
            </a:pPr>
            <a:endParaRPr lang="en-GB" dirty="0">
              <a:ea typeface="+mn-lt"/>
              <a:cs typeface="+mn-lt"/>
            </a:endParaRPr>
          </a:p>
          <a:p>
            <a:pPr marL="0" indent="0">
              <a:buNone/>
            </a:pPr>
            <a:r>
              <a:rPr lang="en-GB" dirty="0">
                <a:ea typeface="+mn-lt"/>
                <a:cs typeface="+mn-lt"/>
              </a:rPr>
              <a:t>•Prototype is fully functional, but appearance is subject to change</a:t>
            </a:r>
            <a:endParaRPr lang="en-GB" dirty="0">
              <a:cs typeface="Calibri"/>
            </a:endParaRPr>
          </a:p>
          <a:p>
            <a:pPr marL="0" indent="0">
              <a:buNone/>
            </a:pPr>
            <a:endParaRPr lang="en-GB" dirty="0">
              <a:cs typeface="Calibri"/>
            </a:endParaRPr>
          </a:p>
          <a:p>
            <a:pPr marL="0" indent="0">
              <a:buNone/>
            </a:pPr>
            <a:r>
              <a:rPr lang="en-GB" dirty="0">
                <a:ea typeface="+mn-lt"/>
                <a:cs typeface="+mn-lt"/>
              </a:rPr>
              <a:t>•Meets education requirements, in an easy and understandable way</a:t>
            </a:r>
            <a:endParaRPr lang="en-GB" dirty="0">
              <a:cs typeface="Calibri"/>
            </a:endParaRPr>
          </a:p>
          <a:p>
            <a:endParaRPr lang="en-GB" dirty="0">
              <a:cs typeface="Calibri"/>
            </a:endParaRPr>
          </a:p>
        </p:txBody>
      </p:sp>
      <p:sp>
        <p:nvSpPr>
          <p:cNvPr id="4" name="Slide Number Placeholder 3">
            <a:extLst>
              <a:ext uri="{FF2B5EF4-FFF2-40B4-BE49-F238E27FC236}">
                <a16:creationId xmlns:a16="http://schemas.microsoft.com/office/drawing/2014/main" id="{AA89E596-2668-384D-8149-60C0299DA72C}"/>
              </a:ext>
            </a:extLst>
          </p:cNvPr>
          <p:cNvSpPr>
            <a:spLocks noGrp="1"/>
          </p:cNvSpPr>
          <p:nvPr>
            <p:ph type="sldNum" sz="quarter" idx="12"/>
          </p:nvPr>
        </p:nvSpPr>
        <p:spPr/>
        <p:txBody>
          <a:bodyPr/>
          <a:lstStyle/>
          <a:p>
            <a:fld id="{330EA680-D336-4FF7-8B7A-9848BB0A1C32}" type="slidenum">
              <a:rPr lang="en-GB" smtClean="0"/>
              <a:t>14</a:t>
            </a:fld>
            <a:endParaRPr lang="en-GB"/>
          </a:p>
        </p:txBody>
      </p:sp>
      <p:pic>
        <p:nvPicPr>
          <p:cNvPr id="13" name="Audio 12">
            <a:hlinkClick r:id="" action="ppaction://media"/>
            <a:extLst>
              <a:ext uri="{FF2B5EF4-FFF2-40B4-BE49-F238E27FC236}">
                <a16:creationId xmlns:a16="http://schemas.microsoft.com/office/drawing/2014/main" id="{42F0B15F-1822-415A-A603-4F90041ED0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0564BEFA-65DC-4180-AD90-A3248A5B561C}"/>
              </a:ext>
            </a:extLst>
          </p:cNvPr>
          <p:cNvPicPr>
            <a:picLocks noChangeAspect="1"/>
          </p:cNvPicPr>
          <p:nvPr/>
        </p:nvPicPr>
        <p:blipFill rotWithShape="1">
          <a:blip r:embed="rId6">
            <a:extLst>
              <a:ext uri="{28A0092B-C50C-407E-A947-70E740481C1C}">
                <a14:useLocalDpi xmlns:a14="http://schemas.microsoft.com/office/drawing/2010/main" val="0"/>
              </a:ext>
            </a:extLst>
          </a:blip>
          <a:srcRect r="2279" b="29678"/>
          <a:stretch/>
        </p:blipFill>
        <p:spPr>
          <a:xfrm>
            <a:off x="196909" y="1775092"/>
            <a:ext cx="3842775" cy="2125382"/>
          </a:xfrm>
          <a:prstGeom prst="rect">
            <a:avLst/>
          </a:prstGeom>
        </p:spPr>
      </p:pic>
    </p:spTree>
    <p:extLst>
      <p:ext uri="{BB962C8B-B14F-4D97-AF65-F5344CB8AC3E}">
        <p14:creationId xmlns:p14="http://schemas.microsoft.com/office/powerpoint/2010/main" val="1403354522"/>
      </p:ext>
    </p:extLst>
  </p:cSld>
  <p:clrMapOvr>
    <a:masterClrMapping/>
  </p:clrMapOvr>
  <mc:AlternateContent xmlns:mc="http://schemas.openxmlformats.org/markup-compatibility/2006">
    <mc:Choice xmlns:p14="http://schemas.microsoft.com/office/powerpoint/2010/main" Requires="p14">
      <p:transition spd="slow" p14:dur="2000" advTm="62944"/>
    </mc:Choice>
    <mc:Fallback>
      <p:transition spd="slow" advTm="62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B1B3762-B0AE-4618-9F07-D7A114A93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7B3D6">
                  <a:tint val="66000"/>
                  <a:satMod val="160000"/>
                </a:srgbClr>
              </a:gs>
              <a:gs pos="50000">
                <a:srgbClr val="67B3D6">
                  <a:tint val="44500"/>
                  <a:satMod val="160000"/>
                </a:srgbClr>
              </a:gs>
              <a:gs pos="100000">
                <a:srgbClr val="67B3D6">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B17F1B4-566F-4665-8FE0-41F74EC9CF01}"/>
              </a:ext>
            </a:extLst>
          </p:cNvPr>
          <p:cNvSpPr>
            <a:spLocks noGrp="1"/>
          </p:cNvSpPr>
          <p:nvPr>
            <p:ph type="title"/>
          </p:nvPr>
        </p:nvSpPr>
        <p:spPr>
          <a:xfrm>
            <a:off x="758353" y="3581259"/>
            <a:ext cx="2913668" cy="273542"/>
          </a:xfrm>
        </p:spPr>
        <p:txBody>
          <a:bodyPr>
            <a:normAutofit fontScale="90000"/>
          </a:bodyPr>
          <a:lstStyle/>
          <a:p>
            <a:pPr algn="ctr"/>
            <a:br>
              <a:rPr lang="en-GB">
                <a:cs typeface="Calibri Light"/>
              </a:rPr>
            </a:br>
            <a:r>
              <a:rPr lang="en-GB">
                <a:cs typeface="Calibri Light"/>
              </a:rPr>
              <a:t>Conclusions</a:t>
            </a:r>
            <a:endParaRPr lang="en-GB"/>
          </a:p>
        </p:txBody>
      </p:sp>
      <p:sp>
        <p:nvSpPr>
          <p:cNvPr id="3" name="Content Placeholder 2">
            <a:extLst>
              <a:ext uri="{FF2B5EF4-FFF2-40B4-BE49-F238E27FC236}">
                <a16:creationId xmlns:a16="http://schemas.microsoft.com/office/drawing/2014/main" id="{DC447452-66F6-4653-9F09-9359F2D93A67}"/>
              </a:ext>
            </a:extLst>
          </p:cNvPr>
          <p:cNvSpPr>
            <a:spLocks noGrp="1"/>
          </p:cNvSpPr>
          <p:nvPr>
            <p:ph idx="1"/>
          </p:nvPr>
        </p:nvSpPr>
        <p:spPr>
          <a:xfrm>
            <a:off x="6268825" y="558800"/>
            <a:ext cx="5689883" cy="5797550"/>
          </a:xfrm>
        </p:spPr>
        <p:txBody>
          <a:bodyPr vert="horz" lIns="91440" tIns="45720" rIns="91440" bIns="45720" rtlCol="0" anchor="t">
            <a:normAutofit lnSpcReduction="10000"/>
          </a:bodyPr>
          <a:lstStyle/>
          <a:p>
            <a:r>
              <a:rPr lang="en-GB" dirty="0">
                <a:cs typeface="Calibri" panose="020F0502020204030204"/>
              </a:rPr>
              <a:t>Implemented features based on research and statistics.</a:t>
            </a:r>
          </a:p>
          <a:p>
            <a:endParaRPr lang="en-GB" dirty="0">
              <a:cs typeface="Calibri" panose="020F0502020204030204"/>
            </a:endParaRPr>
          </a:p>
          <a:p>
            <a:r>
              <a:rPr lang="en-GB" dirty="0">
                <a:cs typeface="Calibri" panose="020F0502020204030204"/>
              </a:rPr>
              <a:t>Created a solution that met the client's requirements.</a:t>
            </a:r>
          </a:p>
          <a:p>
            <a:pPr lvl="1"/>
            <a:r>
              <a:rPr lang="en-GB" dirty="0">
                <a:cs typeface="Calibri" panose="020F0502020204030204"/>
              </a:rPr>
              <a:t>Such as usability, security and protection mechanisms</a:t>
            </a:r>
          </a:p>
          <a:p>
            <a:pPr marL="0" indent="0">
              <a:buNone/>
            </a:pPr>
            <a:endParaRPr lang="en-GB" dirty="0">
              <a:cs typeface="Calibri" panose="020F0502020204030204"/>
            </a:endParaRPr>
          </a:p>
          <a:p>
            <a:r>
              <a:rPr lang="en-GB" dirty="0">
                <a:cs typeface="Calibri" panose="020F0502020204030204"/>
              </a:rPr>
              <a:t>New features can be easily implemented and improved based on newly acquired information, technology and user feedback. </a:t>
            </a:r>
          </a:p>
          <a:p>
            <a:pPr lvl="1"/>
            <a:r>
              <a:rPr lang="en-GB" dirty="0">
                <a:cs typeface="Calibri" panose="020F0502020204030204"/>
              </a:rPr>
              <a:t>Feedback examples to the "traffic light" implementation</a:t>
            </a:r>
          </a:p>
          <a:p>
            <a:endParaRPr lang="en-GB" dirty="0">
              <a:cs typeface="Calibri" panose="020F0502020204030204"/>
            </a:endParaRPr>
          </a:p>
          <a:p>
            <a:pPr marL="0" indent="0">
              <a:buNone/>
            </a:pPr>
            <a:endParaRPr lang="en-GB" dirty="0">
              <a:cs typeface="Calibri" panose="020F0502020204030204"/>
            </a:endParaRPr>
          </a:p>
          <a:p>
            <a:pPr marL="0" indent="0">
              <a:buNone/>
            </a:pPr>
            <a:endParaRPr lang="en-GB" dirty="0">
              <a:cs typeface="Calibri" panose="020F0502020204030204"/>
            </a:endParaRPr>
          </a:p>
          <a:p>
            <a:endParaRPr lang="en-GB" dirty="0">
              <a:cs typeface="Calibri" panose="020F0502020204030204"/>
            </a:endParaRPr>
          </a:p>
          <a:p>
            <a:endParaRPr lang="en-GB" dirty="0">
              <a:cs typeface="Calibri" panose="020F0502020204030204"/>
            </a:endParaRPr>
          </a:p>
          <a:p>
            <a:pPr marL="0" indent="0">
              <a:buNone/>
            </a:pPr>
            <a:endParaRPr lang="en-GB" dirty="0">
              <a:cs typeface="Calibri" panose="020F0502020204030204"/>
            </a:endParaRPr>
          </a:p>
          <a:p>
            <a:endParaRPr lang="en-GB" dirty="0">
              <a:cs typeface="Calibri" panose="020F0502020204030204"/>
            </a:endParaRPr>
          </a:p>
          <a:p>
            <a:endParaRPr lang="en-GB" dirty="0">
              <a:cs typeface="Calibri" panose="020F0502020204030204"/>
            </a:endParaRPr>
          </a:p>
          <a:p>
            <a:endParaRPr lang="en-GB" dirty="0">
              <a:cs typeface="Calibri" panose="020F0502020204030204"/>
            </a:endParaRPr>
          </a:p>
          <a:p>
            <a:endParaRPr lang="en-GB" dirty="0">
              <a:cs typeface="Calibri" panose="020F0502020204030204"/>
            </a:endParaRPr>
          </a:p>
          <a:p>
            <a:endParaRPr lang="en-GB" dirty="0">
              <a:cs typeface="Calibri" panose="020F0502020204030204"/>
            </a:endParaRPr>
          </a:p>
          <a:p>
            <a:pPr marL="0" indent="0">
              <a:buNone/>
            </a:pPr>
            <a:endParaRPr lang="en-GB" dirty="0">
              <a:cs typeface="Calibri" panose="020F0502020204030204"/>
            </a:endParaRPr>
          </a:p>
          <a:p>
            <a:endParaRPr lang="en-GB" dirty="0">
              <a:cs typeface="Calibri" panose="020F0502020204030204"/>
            </a:endParaRPr>
          </a:p>
        </p:txBody>
      </p:sp>
      <p:sp>
        <p:nvSpPr>
          <p:cNvPr id="4" name="Slide Number Placeholder 3">
            <a:extLst>
              <a:ext uri="{FF2B5EF4-FFF2-40B4-BE49-F238E27FC236}">
                <a16:creationId xmlns:a16="http://schemas.microsoft.com/office/drawing/2014/main" id="{1C2495A2-8BDE-BF4F-B1C0-E17B992628AE}"/>
              </a:ext>
            </a:extLst>
          </p:cNvPr>
          <p:cNvSpPr>
            <a:spLocks noGrp="1"/>
          </p:cNvSpPr>
          <p:nvPr>
            <p:ph type="sldNum" sz="quarter" idx="12"/>
          </p:nvPr>
        </p:nvSpPr>
        <p:spPr/>
        <p:txBody>
          <a:bodyPr/>
          <a:lstStyle/>
          <a:p>
            <a:fld id="{330EA680-D336-4FF7-8B7A-9848BB0A1C32}" type="slidenum">
              <a:rPr lang="en-GB" smtClean="0"/>
              <a:t>15</a:t>
            </a:fld>
            <a:endParaRPr lang="en-GB"/>
          </a:p>
        </p:txBody>
      </p:sp>
      <p:pic>
        <p:nvPicPr>
          <p:cNvPr id="22" name="Audio 21">
            <a:hlinkClick r:id="" action="ppaction://media"/>
            <a:extLst>
              <a:ext uri="{FF2B5EF4-FFF2-40B4-BE49-F238E27FC236}">
                <a16:creationId xmlns:a16="http://schemas.microsoft.com/office/drawing/2014/main" id="{776794ED-2442-4D33-8C18-4C9B8FE0B8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13320" y="6295231"/>
            <a:ext cx="487362" cy="487362"/>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EBFDEB19-F7BE-4763-AF26-BB4B59B4A255}"/>
              </a:ext>
            </a:extLst>
          </p:cNvPr>
          <p:cNvPicPr>
            <a:picLocks noChangeAspect="1"/>
          </p:cNvPicPr>
          <p:nvPr/>
        </p:nvPicPr>
        <p:blipFill rotWithShape="1">
          <a:blip r:embed="rId6">
            <a:extLst>
              <a:ext uri="{28A0092B-C50C-407E-A947-70E740481C1C}">
                <a14:useLocalDpi xmlns:a14="http://schemas.microsoft.com/office/drawing/2010/main" val="0"/>
              </a:ext>
            </a:extLst>
          </a:blip>
          <a:srcRect r="5678" b="31740"/>
          <a:stretch/>
        </p:blipFill>
        <p:spPr>
          <a:xfrm>
            <a:off x="539944" y="1839152"/>
            <a:ext cx="3132077" cy="1742107"/>
          </a:xfrm>
          <a:prstGeom prst="rect">
            <a:avLst/>
          </a:prstGeom>
        </p:spPr>
      </p:pic>
    </p:spTree>
    <p:extLst>
      <p:ext uri="{BB962C8B-B14F-4D97-AF65-F5344CB8AC3E}">
        <p14:creationId xmlns:p14="http://schemas.microsoft.com/office/powerpoint/2010/main" val="1868276790"/>
      </p:ext>
    </p:extLst>
  </p:cSld>
  <p:clrMapOvr>
    <a:masterClrMapping/>
  </p:clrMapOvr>
  <mc:AlternateContent xmlns:mc="http://schemas.openxmlformats.org/markup-compatibility/2006">
    <mc:Choice xmlns:p14="http://schemas.microsoft.com/office/powerpoint/2010/main" Requires="p14">
      <p:transition spd="slow" p14:dur="2000" advTm="85142"/>
    </mc:Choice>
    <mc:Fallback>
      <p:transition spd="slow" advTm="85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50BB8A6-A78B-4771-9FBF-0C64418E2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ED097">
                  <a:tint val="66000"/>
                  <a:satMod val="160000"/>
                </a:srgbClr>
              </a:gs>
              <a:gs pos="50000">
                <a:srgbClr val="6ED097">
                  <a:tint val="44500"/>
                  <a:satMod val="160000"/>
                </a:srgbClr>
              </a:gs>
              <a:gs pos="100000">
                <a:srgbClr val="6ED097">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72CD8E-B7ED-4C10-A3B0-9CE37E049A74}"/>
              </a:ext>
            </a:extLst>
          </p:cNvPr>
          <p:cNvSpPr>
            <a:spLocks noGrp="1"/>
          </p:cNvSpPr>
          <p:nvPr>
            <p:ph type="title"/>
          </p:nvPr>
        </p:nvSpPr>
        <p:spPr>
          <a:xfrm>
            <a:off x="261545" y="3696509"/>
            <a:ext cx="4684776" cy="1015619"/>
          </a:xfrm>
        </p:spPr>
        <p:txBody>
          <a:bodyPr>
            <a:normAutofit fontScale="90000"/>
          </a:bodyPr>
          <a:lstStyle/>
          <a:p>
            <a:pPr algn="ctr"/>
            <a:r>
              <a:rPr lang="en-GB" dirty="0"/>
              <a:t>Client </a:t>
            </a:r>
            <a:br>
              <a:rPr lang="en-GB" dirty="0"/>
            </a:br>
            <a:r>
              <a:rPr lang="en-GB" dirty="0"/>
              <a:t>Expectations</a:t>
            </a:r>
          </a:p>
        </p:txBody>
      </p:sp>
      <p:sp>
        <p:nvSpPr>
          <p:cNvPr id="17" name="Rectangle 16">
            <a:extLst>
              <a:ext uri="{FF2B5EF4-FFF2-40B4-BE49-F238E27FC236}">
                <a16:creationId xmlns:a16="http://schemas.microsoft.com/office/drawing/2014/main" id="{7B8BBACB-01AE-4C2C-BE6E-F242796735B6}"/>
              </a:ext>
            </a:extLst>
          </p:cNvPr>
          <p:cNvSpPr/>
          <p:nvPr/>
        </p:nvSpPr>
        <p:spPr>
          <a:xfrm>
            <a:off x="6356349" y="1140856"/>
            <a:ext cx="5012271" cy="4893647"/>
          </a:xfrm>
          <a:prstGeom prst="rect">
            <a:avLst/>
          </a:prstGeom>
        </p:spPr>
        <p:txBody>
          <a:bodyPr wrap="square">
            <a:spAutoFit/>
          </a:bodyPr>
          <a:lstStyle/>
          <a:p>
            <a:r>
              <a:rPr lang="en-GB" sz="2400" dirty="0"/>
              <a:t>Coderona’s solution aims to fulfil the following expectations:</a:t>
            </a:r>
          </a:p>
          <a:p>
            <a:endParaRPr lang="en-GB" sz="2400" dirty="0"/>
          </a:p>
          <a:p>
            <a:pPr marL="800100" lvl="1" indent="-342900">
              <a:buFont typeface="Arial" panose="020B0604020202020204" pitchFamily="34" charset="0"/>
              <a:buChar char="•"/>
            </a:pPr>
            <a:r>
              <a:rPr lang="en-GB" sz="2400" dirty="0"/>
              <a:t>Feedback on the strengths and weaknesses of a supplied password</a:t>
            </a:r>
          </a:p>
          <a:p>
            <a:pPr marL="800100" lvl="1" indent="-342900">
              <a:buFont typeface="Arial" panose="020B0604020202020204" pitchFamily="34" charset="0"/>
              <a:buChar char="•"/>
            </a:pPr>
            <a:r>
              <a:rPr lang="en-GB" sz="2400" dirty="0"/>
              <a:t>Friendly and useful hints on how to improve password</a:t>
            </a:r>
          </a:p>
          <a:p>
            <a:pPr marL="800100" lvl="1" indent="-342900">
              <a:buFont typeface="Arial" panose="020B0604020202020204" pitchFamily="34" charset="0"/>
              <a:buChar char="•"/>
            </a:pPr>
            <a:r>
              <a:rPr lang="en-GB" sz="2400" dirty="0"/>
              <a:t>Educational aspects</a:t>
            </a:r>
          </a:p>
          <a:p>
            <a:pPr marL="800100" lvl="1" indent="-342900">
              <a:buFont typeface="Arial" panose="020B0604020202020204" pitchFamily="34" charset="0"/>
              <a:buChar char="•"/>
            </a:pPr>
            <a:r>
              <a:rPr lang="en-GB" sz="2400" dirty="0"/>
              <a:t>Useability aspects</a:t>
            </a:r>
          </a:p>
          <a:p>
            <a:pPr marL="800100" lvl="1" indent="-342900">
              <a:buFont typeface="Arial" panose="020B0604020202020204" pitchFamily="34" charset="0"/>
              <a:buChar char="•"/>
            </a:pPr>
            <a:r>
              <a:rPr lang="en-GB" sz="2400" dirty="0"/>
              <a:t>Protection from attacks</a:t>
            </a:r>
          </a:p>
          <a:p>
            <a:pPr marL="800100" lvl="1" indent="-342900">
              <a:buFont typeface="Arial" panose="020B0604020202020204" pitchFamily="34" charset="0"/>
              <a:buChar char="•"/>
            </a:pPr>
            <a:r>
              <a:rPr lang="en-GB" sz="2400" dirty="0"/>
              <a:t>Dynamic projections (going forward)</a:t>
            </a:r>
          </a:p>
        </p:txBody>
      </p:sp>
      <p:pic>
        <p:nvPicPr>
          <p:cNvPr id="19" name="Audio 18">
            <a:hlinkClick r:id="" action="ppaction://media"/>
            <a:extLst>
              <a:ext uri="{FF2B5EF4-FFF2-40B4-BE49-F238E27FC236}">
                <a16:creationId xmlns:a16="http://schemas.microsoft.com/office/drawing/2014/main" id="{54984A4C-A2C5-4AD7-BBCF-A836A3F1185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6" name="Slide Number Placeholder 5">
            <a:extLst>
              <a:ext uri="{FF2B5EF4-FFF2-40B4-BE49-F238E27FC236}">
                <a16:creationId xmlns:a16="http://schemas.microsoft.com/office/drawing/2014/main" id="{DDFEDF1F-571A-A341-8BE6-D76922BF1009}"/>
              </a:ext>
            </a:extLst>
          </p:cNvPr>
          <p:cNvSpPr>
            <a:spLocks noGrp="1"/>
          </p:cNvSpPr>
          <p:nvPr>
            <p:ph type="sldNum" sz="quarter" idx="12"/>
          </p:nvPr>
        </p:nvSpPr>
        <p:spPr/>
        <p:txBody>
          <a:bodyPr/>
          <a:lstStyle/>
          <a:p>
            <a:fld id="{330EA680-D336-4FF7-8B7A-9848BB0A1C32}" type="slidenum">
              <a:rPr lang="en-GB" smtClean="0"/>
              <a:t>16</a:t>
            </a:fld>
            <a:endParaRPr lang="en-GB"/>
          </a:p>
        </p:txBody>
      </p:sp>
      <p:pic>
        <p:nvPicPr>
          <p:cNvPr id="15" name="Picture 14" descr="A picture containing icon&#10;&#10;Description automatically generated">
            <a:extLst>
              <a:ext uri="{FF2B5EF4-FFF2-40B4-BE49-F238E27FC236}">
                <a16:creationId xmlns:a16="http://schemas.microsoft.com/office/drawing/2014/main" id="{E55D053B-182A-42CC-BC80-0D95B75D7186}"/>
              </a:ext>
            </a:extLst>
          </p:cNvPr>
          <p:cNvPicPr>
            <a:picLocks noChangeAspect="1"/>
          </p:cNvPicPr>
          <p:nvPr/>
        </p:nvPicPr>
        <p:blipFill rotWithShape="1">
          <a:blip r:embed="rId7">
            <a:extLst>
              <a:ext uri="{28A0092B-C50C-407E-A947-70E740481C1C}">
                <a14:useLocalDpi xmlns:a14="http://schemas.microsoft.com/office/drawing/2010/main" val="0"/>
              </a:ext>
            </a:extLst>
          </a:blip>
          <a:srcRect r="5678" b="31740"/>
          <a:stretch/>
        </p:blipFill>
        <p:spPr>
          <a:xfrm>
            <a:off x="953220" y="1845572"/>
            <a:ext cx="3132077" cy="1742107"/>
          </a:xfrm>
          <a:prstGeom prst="rect">
            <a:avLst/>
          </a:prstGeom>
        </p:spPr>
      </p:pic>
    </p:spTree>
    <p:custDataLst>
      <p:tags r:id="rId1"/>
    </p:custDataLst>
    <p:extLst>
      <p:ext uri="{BB962C8B-B14F-4D97-AF65-F5344CB8AC3E}">
        <p14:creationId xmlns:p14="http://schemas.microsoft.com/office/powerpoint/2010/main" val="2758582647"/>
      </p:ext>
    </p:extLst>
  </p:cSld>
  <p:clrMapOvr>
    <a:masterClrMapping/>
  </p:clrMapOvr>
  <mc:AlternateContent xmlns:mc="http://schemas.openxmlformats.org/markup-compatibility/2006">
    <mc:Choice xmlns:p14="http://schemas.microsoft.com/office/powerpoint/2010/main" Requires="p14">
      <p:transition spd="slow" p14:dur="2000" advTm="28842"/>
    </mc:Choice>
    <mc:Fallback>
      <p:transition spd="slow" advTm="28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anim calcmode="lin" valueType="num">
                                      <p:cBhvr additive="base">
                                        <p:cTn id="11"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anim calcmode="lin" valueType="num">
                                      <p:cBhvr additive="base">
                                        <p:cTn id="17"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xEl>
                                              <p:pRg st="5" end="5"/>
                                            </p:txEl>
                                          </p:spTgt>
                                        </p:tgtEl>
                                        <p:attrNameLst>
                                          <p:attrName>style.visibility</p:attrName>
                                        </p:attrNameLst>
                                      </p:cBhvr>
                                      <p:to>
                                        <p:strVal val="visible"/>
                                      </p:to>
                                    </p:set>
                                    <p:anim calcmode="lin" valueType="num">
                                      <p:cBhvr additive="base">
                                        <p:cTn id="29"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7">
                                            <p:txEl>
                                              <p:pRg st="6" end="6"/>
                                            </p:txEl>
                                          </p:spTgt>
                                        </p:tgtEl>
                                        <p:attrNameLst>
                                          <p:attrName>style.visibility</p:attrName>
                                        </p:attrNameLst>
                                      </p:cBhvr>
                                      <p:to>
                                        <p:strVal val="visible"/>
                                      </p:to>
                                    </p:set>
                                    <p:anim calcmode="lin" valueType="num">
                                      <p:cBhvr additive="base">
                                        <p:cTn id="35" dur="500" fill="hold"/>
                                        <p:tgtEl>
                                          <p:spTgt spid="1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7">
                                            <p:txEl>
                                              <p:pRg st="7" end="7"/>
                                            </p:txEl>
                                          </p:spTgt>
                                        </p:tgtEl>
                                        <p:attrNameLst>
                                          <p:attrName>style.visibility</p:attrName>
                                        </p:attrNameLst>
                                      </p:cBhvr>
                                      <p:to>
                                        <p:strVal val="visible"/>
                                      </p:to>
                                    </p:set>
                                    <p:anim calcmode="lin" valueType="num">
                                      <p:cBhvr additive="base">
                                        <p:cTn id="41" dur="500" fill="hold"/>
                                        <p:tgtEl>
                                          <p:spTgt spid="1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B8F782C-92AC-46A6-8B73-2FFB963C1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7B3D6">
                  <a:tint val="66000"/>
                  <a:satMod val="160000"/>
                </a:srgbClr>
              </a:gs>
              <a:gs pos="50000">
                <a:srgbClr val="67B3D6">
                  <a:tint val="44500"/>
                  <a:satMod val="160000"/>
                </a:srgbClr>
              </a:gs>
              <a:gs pos="100000">
                <a:srgbClr val="67B3D6">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7869D0D-BB4D-495F-A29A-F9CA323F8EE9}"/>
              </a:ext>
            </a:extLst>
          </p:cNvPr>
          <p:cNvSpPr>
            <a:spLocks noGrp="1"/>
          </p:cNvSpPr>
          <p:nvPr>
            <p:ph idx="1"/>
          </p:nvPr>
        </p:nvSpPr>
        <p:spPr>
          <a:xfrm>
            <a:off x="5979591" y="1027906"/>
            <a:ext cx="5577840" cy="4915694"/>
          </a:xfrm>
        </p:spPr>
        <p:txBody>
          <a:bodyPr>
            <a:normAutofit lnSpcReduction="10000"/>
          </a:bodyPr>
          <a:lstStyle/>
          <a:p>
            <a:pPr marL="0" indent="0">
              <a:buNone/>
            </a:pPr>
            <a:r>
              <a:rPr lang="en-GB" i="1" dirty="0"/>
              <a:t>Improve public knowledge of secure passwords and computer security in general.</a:t>
            </a:r>
            <a:endParaRPr lang="en-GB" dirty="0"/>
          </a:p>
          <a:p>
            <a:pPr marL="0" indent="0">
              <a:buNone/>
            </a:pPr>
            <a:endParaRPr lang="en-GB" dirty="0"/>
          </a:p>
          <a:p>
            <a:pPr lvl="1"/>
            <a:r>
              <a:rPr lang="en-GB" dirty="0"/>
              <a:t>Passroclus educates user to dangers of poor password hygiene by displaying hints to how password can be improved</a:t>
            </a:r>
          </a:p>
          <a:p>
            <a:endParaRPr lang="en-GB" dirty="0"/>
          </a:p>
          <a:p>
            <a:pPr lvl="1"/>
            <a:r>
              <a:rPr lang="en-GB" dirty="0"/>
              <a:t>Passroclus provides feedback as to what aspects of the password are poor and how this affects the password performance against attacks.</a:t>
            </a:r>
          </a:p>
        </p:txBody>
      </p:sp>
      <p:sp>
        <p:nvSpPr>
          <p:cNvPr id="2" name="Title 1">
            <a:extLst>
              <a:ext uri="{FF2B5EF4-FFF2-40B4-BE49-F238E27FC236}">
                <a16:creationId xmlns:a16="http://schemas.microsoft.com/office/drawing/2014/main" id="{A7E15C36-4F25-498A-85FE-26383F47FB96}"/>
              </a:ext>
            </a:extLst>
          </p:cNvPr>
          <p:cNvSpPr>
            <a:spLocks noGrp="1"/>
          </p:cNvSpPr>
          <p:nvPr>
            <p:ph type="title"/>
          </p:nvPr>
        </p:nvSpPr>
        <p:spPr>
          <a:xfrm>
            <a:off x="1074274" y="3502848"/>
            <a:ext cx="3090771" cy="1325563"/>
          </a:xfrm>
        </p:spPr>
        <p:txBody>
          <a:bodyPr/>
          <a:lstStyle/>
          <a:p>
            <a:pPr algn="ctr"/>
            <a:r>
              <a:rPr lang="en-GB" dirty="0"/>
              <a:t>Educational Aspect</a:t>
            </a:r>
          </a:p>
        </p:txBody>
      </p:sp>
      <p:pic>
        <p:nvPicPr>
          <p:cNvPr id="12" name="Audio 11">
            <a:hlinkClick r:id="" action="ppaction://media"/>
            <a:extLst>
              <a:ext uri="{FF2B5EF4-FFF2-40B4-BE49-F238E27FC236}">
                <a16:creationId xmlns:a16="http://schemas.microsoft.com/office/drawing/2014/main" id="{C15B2EF1-0ACD-427C-AF4E-EA139E6B1F7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4" name="Slide Number Placeholder 3">
            <a:extLst>
              <a:ext uri="{FF2B5EF4-FFF2-40B4-BE49-F238E27FC236}">
                <a16:creationId xmlns:a16="http://schemas.microsoft.com/office/drawing/2014/main" id="{D6386411-5099-4D46-BF06-9D4A666338FD}"/>
              </a:ext>
            </a:extLst>
          </p:cNvPr>
          <p:cNvSpPr>
            <a:spLocks noGrp="1"/>
          </p:cNvSpPr>
          <p:nvPr>
            <p:ph type="sldNum" sz="quarter" idx="12"/>
          </p:nvPr>
        </p:nvSpPr>
        <p:spPr/>
        <p:txBody>
          <a:bodyPr/>
          <a:lstStyle/>
          <a:p>
            <a:fld id="{330EA680-D336-4FF7-8B7A-9848BB0A1C32}" type="slidenum">
              <a:rPr lang="en-GB" smtClean="0"/>
              <a:t>17</a:t>
            </a:fld>
            <a:endParaRPr lang="en-GB"/>
          </a:p>
        </p:txBody>
      </p:sp>
      <p:pic>
        <p:nvPicPr>
          <p:cNvPr id="8" name="Picture 7" descr="A picture containing icon&#10;&#10;Description automatically generated">
            <a:extLst>
              <a:ext uri="{FF2B5EF4-FFF2-40B4-BE49-F238E27FC236}">
                <a16:creationId xmlns:a16="http://schemas.microsoft.com/office/drawing/2014/main" id="{35EE2840-6AE8-4C3D-B1EC-2005AA190DA6}"/>
              </a:ext>
            </a:extLst>
          </p:cNvPr>
          <p:cNvPicPr>
            <a:picLocks noChangeAspect="1"/>
          </p:cNvPicPr>
          <p:nvPr/>
        </p:nvPicPr>
        <p:blipFill rotWithShape="1">
          <a:blip r:embed="rId7">
            <a:extLst>
              <a:ext uri="{28A0092B-C50C-407E-A947-70E740481C1C}">
                <a14:useLocalDpi xmlns:a14="http://schemas.microsoft.com/office/drawing/2010/main" val="0"/>
              </a:ext>
            </a:extLst>
          </a:blip>
          <a:srcRect r="5678" b="31740"/>
          <a:stretch/>
        </p:blipFill>
        <p:spPr>
          <a:xfrm>
            <a:off x="857677" y="1686893"/>
            <a:ext cx="3132077" cy="1742107"/>
          </a:xfrm>
          <a:prstGeom prst="rect">
            <a:avLst/>
          </a:prstGeom>
        </p:spPr>
      </p:pic>
    </p:spTree>
    <p:custDataLst>
      <p:tags r:id="rId1"/>
    </p:custDataLst>
    <p:extLst>
      <p:ext uri="{BB962C8B-B14F-4D97-AF65-F5344CB8AC3E}">
        <p14:creationId xmlns:p14="http://schemas.microsoft.com/office/powerpoint/2010/main" val="2343537459"/>
      </p:ext>
    </p:extLst>
  </p:cSld>
  <p:clrMapOvr>
    <a:masterClrMapping/>
  </p:clrMapOvr>
  <mc:AlternateContent xmlns:mc="http://schemas.openxmlformats.org/markup-compatibility/2006">
    <mc:Choice xmlns:p14="http://schemas.microsoft.com/office/powerpoint/2010/main" Requires="p14">
      <p:transition spd="slow" p14:dur="2000" advTm="38905"/>
    </mc:Choice>
    <mc:Fallback>
      <p:transition spd="slow" advTm="38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2358E60-D20C-4FA1-A59C-58F3C304E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gradFill flip="none" rotWithShape="1">
            <a:gsLst>
              <a:gs pos="0">
                <a:srgbClr val="6ED097">
                  <a:tint val="66000"/>
                  <a:satMod val="160000"/>
                </a:srgbClr>
              </a:gs>
              <a:gs pos="50000">
                <a:srgbClr val="6ED097">
                  <a:tint val="44500"/>
                  <a:satMod val="160000"/>
                </a:srgbClr>
              </a:gs>
              <a:gs pos="100000">
                <a:srgbClr val="6ED097">
                  <a:tint val="23500"/>
                  <a:satMod val="1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C006DF-0458-46BB-984B-38DD26667E7C}"/>
              </a:ext>
            </a:extLst>
          </p:cNvPr>
          <p:cNvSpPr>
            <a:spLocks noGrp="1"/>
          </p:cNvSpPr>
          <p:nvPr>
            <p:ph type="title"/>
          </p:nvPr>
        </p:nvSpPr>
        <p:spPr>
          <a:xfrm>
            <a:off x="427650" y="3879034"/>
            <a:ext cx="3931920" cy="1325563"/>
          </a:xfrm>
        </p:spPr>
        <p:txBody>
          <a:bodyPr/>
          <a:lstStyle/>
          <a:p>
            <a:pPr algn="ctr"/>
            <a:r>
              <a:rPr lang="en-GB" dirty="0"/>
              <a:t>Wide and Easy </a:t>
            </a:r>
            <a:br>
              <a:rPr lang="en-GB" dirty="0"/>
            </a:br>
            <a:r>
              <a:rPr lang="en-GB" dirty="0"/>
              <a:t>Useability</a:t>
            </a:r>
          </a:p>
        </p:txBody>
      </p:sp>
      <p:sp>
        <p:nvSpPr>
          <p:cNvPr id="3" name="Content Placeholder 2">
            <a:extLst>
              <a:ext uri="{FF2B5EF4-FFF2-40B4-BE49-F238E27FC236}">
                <a16:creationId xmlns:a16="http://schemas.microsoft.com/office/drawing/2014/main" id="{D94A452A-65F9-41B5-BC70-62BCE128E96D}"/>
              </a:ext>
            </a:extLst>
          </p:cNvPr>
          <p:cNvSpPr>
            <a:spLocks noGrp="1"/>
          </p:cNvSpPr>
          <p:nvPr>
            <p:ph idx="1"/>
          </p:nvPr>
        </p:nvSpPr>
        <p:spPr>
          <a:xfrm>
            <a:off x="6356348" y="1253331"/>
            <a:ext cx="4997451" cy="4351338"/>
          </a:xfrm>
        </p:spPr>
        <p:txBody>
          <a:bodyPr>
            <a:normAutofit fontScale="92500" lnSpcReduction="20000"/>
          </a:bodyPr>
          <a:lstStyle/>
          <a:p>
            <a:pPr marL="0" indent="0">
              <a:buNone/>
            </a:pPr>
            <a:r>
              <a:rPr lang="en-GB" i="1" dirty="0"/>
              <a:t>Provide an all-in-one utility for users to stay safe online</a:t>
            </a:r>
          </a:p>
          <a:p>
            <a:pPr marL="0" indent="0">
              <a:buNone/>
            </a:pPr>
            <a:endParaRPr lang="en-GB" sz="2400" dirty="0"/>
          </a:p>
          <a:p>
            <a:r>
              <a:rPr lang="en-GB" sz="2400" dirty="0"/>
              <a:t>Easy to understand material to educate user about breaches and password security, in turn helps user create stronger passphrase</a:t>
            </a:r>
          </a:p>
          <a:p>
            <a:pPr marL="0" indent="0">
              <a:buNone/>
            </a:pPr>
            <a:endParaRPr lang="en-GB" sz="2400" dirty="0"/>
          </a:p>
          <a:p>
            <a:r>
              <a:rPr lang="en-GB" sz="2400" dirty="0"/>
              <a:t>Passroclus contains a regularly updated list of breached passwords</a:t>
            </a:r>
          </a:p>
          <a:p>
            <a:pPr marL="0" indent="0">
              <a:buNone/>
            </a:pPr>
            <a:endParaRPr lang="en-GB" sz="2400" dirty="0"/>
          </a:p>
          <a:p>
            <a:r>
              <a:rPr lang="en-GB" sz="2400" dirty="0"/>
              <a:t>Browser add-on is developed for Chromium based browsers</a:t>
            </a:r>
          </a:p>
        </p:txBody>
      </p:sp>
      <p:pic>
        <p:nvPicPr>
          <p:cNvPr id="15" name="Audio 14">
            <a:hlinkClick r:id="" action="ppaction://media"/>
            <a:extLst>
              <a:ext uri="{FF2B5EF4-FFF2-40B4-BE49-F238E27FC236}">
                <a16:creationId xmlns:a16="http://schemas.microsoft.com/office/drawing/2014/main" id="{3F328F5A-718F-4DBD-807D-E8F122E3074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4" name="Slide Number Placeholder 3">
            <a:extLst>
              <a:ext uri="{FF2B5EF4-FFF2-40B4-BE49-F238E27FC236}">
                <a16:creationId xmlns:a16="http://schemas.microsoft.com/office/drawing/2014/main" id="{F2197C44-175C-2949-B05B-CFE2B0E962D2}"/>
              </a:ext>
            </a:extLst>
          </p:cNvPr>
          <p:cNvSpPr>
            <a:spLocks noGrp="1"/>
          </p:cNvSpPr>
          <p:nvPr>
            <p:ph type="sldNum" sz="quarter" idx="12"/>
          </p:nvPr>
        </p:nvSpPr>
        <p:spPr/>
        <p:txBody>
          <a:bodyPr/>
          <a:lstStyle/>
          <a:p>
            <a:fld id="{330EA680-D336-4FF7-8B7A-9848BB0A1C32}" type="slidenum">
              <a:rPr lang="en-GB" smtClean="0"/>
              <a:t>18</a:t>
            </a:fld>
            <a:endParaRPr lang="en-GB"/>
          </a:p>
        </p:txBody>
      </p:sp>
      <p:pic>
        <p:nvPicPr>
          <p:cNvPr id="9" name="Picture 8" descr="A picture containing icon&#10;&#10;Description automatically generated">
            <a:extLst>
              <a:ext uri="{FF2B5EF4-FFF2-40B4-BE49-F238E27FC236}">
                <a16:creationId xmlns:a16="http://schemas.microsoft.com/office/drawing/2014/main" id="{3C0ED4F1-2147-4215-B3BB-AE322464CB90}"/>
              </a:ext>
            </a:extLst>
          </p:cNvPr>
          <p:cNvPicPr>
            <a:picLocks noChangeAspect="1"/>
          </p:cNvPicPr>
          <p:nvPr/>
        </p:nvPicPr>
        <p:blipFill rotWithShape="1">
          <a:blip r:embed="rId7">
            <a:extLst>
              <a:ext uri="{28A0092B-C50C-407E-A947-70E740481C1C}">
                <a14:useLocalDpi xmlns:a14="http://schemas.microsoft.com/office/drawing/2010/main" val="0"/>
              </a:ext>
            </a:extLst>
          </a:blip>
          <a:srcRect r="5678" b="31740"/>
          <a:stretch/>
        </p:blipFill>
        <p:spPr>
          <a:xfrm>
            <a:off x="711926" y="2107912"/>
            <a:ext cx="3132077" cy="1742107"/>
          </a:xfrm>
          <a:prstGeom prst="rect">
            <a:avLst/>
          </a:prstGeom>
        </p:spPr>
      </p:pic>
    </p:spTree>
    <p:custDataLst>
      <p:tags r:id="rId1"/>
    </p:custDataLst>
    <p:extLst>
      <p:ext uri="{BB962C8B-B14F-4D97-AF65-F5344CB8AC3E}">
        <p14:creationId xmlns:p14="http://schemas.microsoft.com/office/powerpoint/2010/main" val="3641706128"/>
      </p:ext>
    </p:extLst>
  </p:cSld>
  <p:clrMapOvr>
    <a:masterClrMapping/>
  </p:clrMapOvr>
  <mc:AlternateContent xmlns:mc="http://schemas.openxmlformats.org/markup-compatibility/2006">
    <mc:Choice xmlns:p14="http://schemas.microsoft.com/office/powerpoint/2010/main" Requires="p14">
      <p:transition spd="slow" p14:dur="2000" advTm="38500"/>
    </mc:Choice>
    <mc:Fallback>
      <p:transition spd="slow" advTm="3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697E7-D40B-4B88-BE98-CAE272D7E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5EBCE6">
                  <a:tint val="66000"/>
                  <a:satMod val="160000"/>
                </a:srgbClr>
              </a:gs>
              <a:gs pos="50000">
                <a:srgbClr val="5EBCE6">
                  <a:tint val="44500"/>
                  <a:satMod val="160000"/>
                </a:srgbClr>
              </a:gs>
              <a:gs pos="100000">
                <a:srgbClr val="5EBCE6">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284F40-3FBF-487D-A1ED-8EF20D6E715F}"/>
              </a:ext>
            </a:extLst>
          </p:cNvPr>
          <p:cNvSpPr>
            <a:spLocks noGrp="1"/>
          </p:cNvSpPr>
          <p:nvPr>
            <p:ph type="title"/>
          </p:nvPr>
        </p:nvSpPr>
        <p:spPr>
          <a:xfrm>
            <a:off x="506186" y="4138840"/>
            <a:ext cx="3682303" cy="1325563"/>
          </a:xfrm>
        </p:spPr>
        <p:txBody>
          <a:bodyPr/>
          <a:lstStyle/>
          <a:p>
            <a:pPr algn="ctr"/>
            <a:r>
              <a:rPr lang="en-GB" dirty="0"/>
              <a:t>Protection and </a:t>
            </a:r>
            <a:br>
              <a:rPr lang="en-GB" dirty="0"/>
            </a:br>
            <a:r>
              <a:rPr lang="en-GB" dirty="0"/>
              <a:t>Deterrence</a:t>
            </a:r>
          </a:p>
        </p:txBody>
      </p:sp>
      <p:sp>
        <p:nvSpPr>
          <p:cNvPr id="3" name="Content Placeholder 2">
            <a:extLst>
              <a:ext uri="{FF2B5EF4-FFF2-40B4-BE49-F238E27FC236}">
                <a16:creationId xmlns:a16="http://schemas.microsoft.com/office/drawing/2014/main" id="{4D9C3691-D157-4F49-BEE0-BFA470A30FD4}"/>
              </a:ext>
            </a:extLst>
          </p:cNvPr>
          <p:cNvSpPr>
            <a:spLocks noGrp="1"/>
          </p:cNvSpPr>
          <p:nvPr>
            <p:ph idx="1"/>
          </p:nvPr>
        </p:nvSpPr>
        <p:spPr>
          <a:xfrm>
            <a:off x="6096000" y="977545"/>
            <a:ext cx="5257800" cy="5359755"/>
          </a:xfrm>
        </p:spPr>
        <p:txBody>
          <a:bodyPr>
            <a:normAutofit fontScale="92500" lnSpcReduction="20000"/>
          </a:bodyPr>
          <a:lstStyle/>
          <a:p>
            <a:r>
              <a:rPr lang="en-GB" sz="2400" i="1" dirty="0"/>
              <a:t>Reduce number of people falling victim to cyber-related crime</a:t>
            </a:r>
          </a:p>
          <a:p>
            <a:endParaRPr lang="en-GB" sz="2400" dirty="0"/>
          </a:p>
          <a:p>
            <a:pPr lvl="1"/>
            <a:r>
              <a:rPr lang="en-GB" dirty="0"/>
              <a:t>Passroclus will improve the overall strength of the users password</a:t>
            </a:r>
          </a:p>
          <a:p>
            <a:pPr lvl="2"/>
            <a:r>
              <a:rPr lang="en-GB" sz="2400" i="1" dirty="0"/>
              <a:t>Strength Checking</a:t>
            </a:r>
          </a:p>
          <a:p>
            <a:pPr lvl="2"/>
            <a:r>
              <a:rPr lang="en-GB" sz="2400" i="1" dirty="0"/>
              <a:t>Breach Checking</a:t>
            </a:r>
          </a:p>
          <a:p>
            <a:pPr lvl="2"/>
            <a:r>
              <a:rPr lang="en-GB" sz="2400" i="1" dirty="0"/>
              <a:t>Random Generation of Passphrases</a:t>
            </a:r>
          </a:p>
          <a:p>
            <a:pPr lvl="2"/>
            <a:endParaRPr lang="en-GB" sz="2400" dirty="0"/>
          </a:p>
          <a:p>
            <a:pPr lvl="1"/>
            <a:r>
              <a:rPr lang="en-GB" dirty="0"/>
              <a:t>Help deter and defeat techniques used by attackers by “levelling up” aspects of the users password such as:</a:t>
            </a:r>
          </a:p>
          <a:p>
            <a:pPr lvl="2"/>
            <a:r>
              <a:rPr lang="en-GB" sz="2400" i="1" dirty="0"/>
              <a:t>Previous Breach Avoidance</a:t>
            </a:r>
          </a:p>
          <a:p>
            <a:pPr lvl="2"/>
            <a:r>
              <a:rPr lang="en-GB" sz="2400" i="1" dirty="0"/>
              <a:t>Entropy </a:t>
            </a:r>
          </a:p>
          <a:p>
            <a:pPr lvl="2"/>
            <a:r>
              <a:rPr lang="en-GB" sz="2400" i="1" dirty="0"/>
              <a:t>Integrity		</a:t>
            </a:r>
          </a:p>
          <a:p>
            <a:pPr lvl="2"/>
            <a:r>
              <a:rPr lang="en-GB" sz="2400" i="1" dirty="0"/>
              <a:t>Memorability</a:t>
            </a:r>
            <a:r>
              <a:rPr lang="en-GB" dirty="0"/>
              <a:t>			</a:t>
            </a:r>
          </a:p>
          <a:p>
            <a:endParaRPr lang="en-GB" dirty="0"/>
          </a:p>
        </p:txBody>
      </p:sp>
      <p:pic>
        <p:nvPicPr>
          <p:cNvPr id="16" name="Audio 15">
            <a:hlinkClick r:id="" action="ppaction://media"/>
            <a:extLst>
              <a:ext uri="{FF2B5EF4-FFF2-40B4-BE49-F238E27FC236}">
                <a16:creationId xmlns:a16="http://schemas.microsoft.com/office/drawing/2014/main" id="{388688A1-E609-4E78-8C5D-22FABD74923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4" name="Slide Number Placeholder 3">
            <a:extLst>
              <a:ext uri="{FF2B5EF4-FFF2-40B4-BE49-F238E27FC236}">
                <a16:creationId xmlns:a16="http://schemas.microsoft.com/office/drawing/2014/main" id="{93212CE9-E0E5-2343-89DE-AB37DDF6BA61}"/>
              </a:ext>
            </a:extLst>
          </p:cNvPr>
          <p:cNvSpPr>
            <a:spLocks noGrp="1"/>
          </p:cNvSpPr>
          <p:nvPr>
            <p:ph type="sldNum" sz="quarter" idx="12"/>
          </p:nvPr>
        </p:nvSpPr>
        <p:spPr/>
        <p:txBody>
          <a:bodyPr/>
          <a:lstStyle/>
          <a:p>
            <a:fld id="{330EA680-D336-4FF7-8B7A-9848BB0A1C32}" type="slidenum">
              <a:rPr lang="en-GB" smtClean="0"/>
              <a:t>19</a:t>
            </a:fld>
            <a:endParaRPr lang="en-GB"/>
          </a:p>
        </p:txBody>
      </p:sp>
      <p:pic>
        <p:nvPicPr>
          <p:cNvPr id="8" name="Picture 7" descr="A picture containing icon&#10;&#10;Description automatically generated">
            <a:extLst>
              <a:ext uri="{FF2B5EF4-FFF2-40B4-BE49-F238E27FC236}">
                <a16:creationId xmlns:a16="http://schemas.microsoft.com/office/drawing/2014/main" id="{68BB3149-4EDA-4B13-A425-13B4EFBB55E3}"/>
              </a:ext>
            </a:extLst>
          </p:cNvPr>
          <p:cNvPicPr>
            <a:picLocks noChangeAspect="1"/>
          </p:cNvPicPr>
          <p:nvPr/>
        </p:nvPicPr>
        <p:blipFill rotWithShape="1">
          <a:blip r:embed="rId7">
            <a:extLst>
              <a:ext uri="{28A0092B-C50C-407E-A947-70E740481C1C}">
                <a14:useLocalDpi xmlns:a14="http://schemas.microsoft.com/office/drawing/2010/main" val="0"/>
              </a:ext>
            </a:extLst>
          </a:blip>
          <a:srcRect r="5678" b="31740"/>
          <a:stretch/>
        </p:blipFill>
        <p:spPr>
          <a:xfrm>
            <a:off x="709672" y="2396733"/>
            <a:ext cx="3132077" cy="1742107"/>
          </a:xfrm>
          <a:prstGeom prst="rect">
            <a:avLst/>
          </a:prstGeom>
        </p:spPr>
      </p:pic>
    </p:spTree>
    <p:custDataLst>
      <p:tags r:id="rId1"/>
    </p:custDataLst>
    <p:extLst>
      <p:ext uri="{BB962C8B-B14F-4D97-AF65-F5344CB8AC3E}">
        <p14:creationId xmlns:p14="http://schemas.microsoft.com/office/powerpoint/2010/main" val="2217136237"/>
      </p:ext>
    </p:extLst>
  </p:cSld>
  <p:clrMapOvr>
    <a:masterClrMapping/>
  </p:clrMapOvr>
  <mc:AlternateContent xmlns:mc="http://schemas.openxmlformats.org/markup-compatibility/2006">
    <mc:Choice xmlns:p14="http://schemas.microsoft.com/office/powerpoint/2010/main" Requires="p14">
      <p:transition spd="slow" p14:dur="2000" advTm="39921"/>
    </mc:Choice>
    <mc:Fallback>
      <p:transition spd="slow" advTm="39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3BE8-412F-7342-B9C7-1776C41E7D46}"/>
              </a:ext>
            </a:extLst>
          </p:cNvPr>
          <p:cNvSpPr>
            <a:spLocks noGrp="1"/>
          </p:cNvSpPr>
          <p:nvPr>
            <p:ph type="title"/>
          </p:nvPr>
        </p:nvSpPr>
        <p:spPr>
          <a:xfrm>
            <a:off x="1479719" y="754268"/>
            <a:ext cx="6882403" cy="1066802"/>
          </a:xfrm>
        </p:spPr>
        <p:txBody>
          <a:bodyPr vert="horz" lIns="91440" tIns="45720" rIns="91440" bIns="45720" rtlCol="0" anchor="b">
            <a:normAutofit/>
          </a:bodyPr>
          <a:lstStyle/>
          <a:p>
            <a:r>
              <a:rPr lang="en-US" kern="1200">
                <a:ea typeface="+mj-ea"/>
                <a:cs typeface="+mj-cs"/>
              </a:rPr>
              <a:t>Presentation Outline</a:t>
            </a:r>
          </a:p>
        </p:txBody>
      </p:sp>
      <p:pic>
        <p:nvPicPr>
          <p:cNvPr id="35" name="Audio 5">
            <a:hlinkClick r:id="" action="ppaction://media"/>
            <a:extLst>
              <a:ext uri="{FF2B5EF4-FFF2-40B4-BE49-F238E27FC236}">
                <a16:creationId xmlns:a16="http://schemas.microsoft.com/office/drawing/2014/main" id="{08591F24-CC45-AD4B-B5C7-B452531631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
        <p:nvSpPr>
          <p:cNvPr id="3" name="Slide Number Placeholder 2">
            <a:extLst>
              <a:ext uri="{FF2B5EF4-FFF2-40B4-BE49-F238E27FC236}">
                <a16:creationId xmlns:a16="http://schemas.microsoft.com/office/drawing/2014/main" id="{C187C270-5209-4088-AAF2-B94CFE186217}"/>
              </a:ext>
            </a:extLst>
          </p:cNvPr>
          <p:cNvSpPr>
            <a:spLocks noGrp="1"/>
          </p:cNvSpPr>
          <p:nvPr>
            <p:ph type="sldNum" sz="quarter" idx="12"/>
          </p:nvPr>
        </p:nvSpPr>
        <p:spPr/>
        <p:txBody>
          <a:bodyPr/>
          <a:lstStyle/>
          <a:p>
            <a:fld id="{330EA680-D336-4FF7-8B7A-9848BB0A1C32}" type="slidenum">
              <a:rPr lang="en-GB" smtClean="0"/>
              <a:t>2</a:t>
            </a:fld>
            <a:endParaRPr lang="en-GB"/>
          </a:p>
        </p:txBody>
      </p:sp>
      <p:graphicFrame>
        <p:nvGraphicFramePr>
          <p:cNvPr id="37" name="TextBox 3">
            <a:extLst>
              <a:ext uri="{FF2B5EF4-FFF2-40B4-BE49-F238E27FC236}">
                <a16:creationId xmlns:a16="http://schemas.microsoft.com/office/drawing/2014/main" id="{13D55770-787F-4551-A90D-886EC9651FA0}"/>
              </a:ext>
            </a:extLst>
          </p:cNvPr>
          <p:cNvGraphicFramePr/>
          <p:nvPr>
            <p:extLst>
              <p:ext uri="{D42A27DB-BD31-4B8C-83A1-F6EECF244321}">
                <p14:modId xmlns:p14="http://schemas.microsoft.com/office/powerpoint/2010/main" val="839199922"/>
              </p:ext>
            </p:extLst>
          </p:nvPr>
        </p:nvGraphicFramePr>
        <p:xfrm>
          <a:off x="1479719" y="2552546"/>
          <a:ext cx="9833548" cy="357397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65416265"/>
      </p:ext>
    </p:extLst>
  </p:cSld>
  <p:clrMapOvr>
    <a:masterClrMapping/>
  </p:clrMapOvr>
  <mc:AlternateContent xmlns:mc="http://schemas.openxmlformats.org/markup-compatibility/2006">
    <mc:Choice xmlns:p14="http://schemas.microsoft.com/office/powerpoint/2010/main" Requires="p14">
      <p:transition spd="slow" p14:dur="2000" advTm="16800"/>
    </mc:Choice>
    <mc:Fallback>
      <p:transition spd="slow" advTm="16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E819FE2-D8CB-4D2D-815E-FDA34B763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ED097">
                  <a:tint val="66000"/>
                  <a:satMod val="160000"/>
                </a:srgbClr>
              </a:gs>
              <a:gs pos="50000">
                <a:srgbClr val="6ED097">
                  <a:tint val="44500"/>
                  <a:satMod val="160000"/>
                </a:srgbClr>
              </a:gs>
              <a:gs pos="100000">
                <a:srgbClr val="6ED097">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5BC926-D25B-42A6-9D43-99B9FB20D0B7}"/>
              </a:ext>
            </a:extLst>
          </p:cNvPr>
          <p:cNvSpPr>
            <a:spLocks noGrp="1"/>
          </p:cNvSpPr>
          <p:nvPr>
            <p:ph type="title"/>
          </p:nvPr>
        </p:nvSpPr>
        <p:spPr>
          <a:xfrm>
            <a:off x="0" y="3858743"/>
            <a:ext cx="4822371" cy="1325563"/>
          </a:xfrm>
        </p:spPr>
        <p:txBody>
          <a:bodyPr/>
          <a:lstStyle/>
          <a:p>
            <a:pPr algn="ctr"/>
            <a:r>
              <a:rPr lang="en-GB" dirty="0"/>
              <a:t>Dynamic </a:t>
            </a:r>
            <a:br>
              <a:rPr lang="en-GB" dirty="0"/>
            </a:br>
            <a:r>
              <a:rPr lang="en-GB" dirty="0"/>
              <a:t>Projections</a:t>
            </a:r>
          </a:p>
        </p:txBody>
      </p:sp>
      <p:sp>
        <p:nvSpPr>
          <p:cNvPr id="3" name="Content Placeholder 2">
            <a:extLst>
              <a:ext uri="{FF2B5EF4-FFF2-40B4-BE49-F238E27FC236}">
                <a16:creationId xmlns:a16="http://schemas.microsoft.com/office/drawing/2014/main" id="{5EBAA481-2E34-49DF-BF93-223930D28E2E}"/>
              </a:ext>
            </a:extLst>
          </p:cNvPr>
          <p:cNvSpPr>
            <a:spLocks noGrp="1"/>
          </p:cNvSpPr>
          <p:nvPr>
            <p:ph idx="1"/>
          </p:nvPr>
        </p:nvSpPr>
        <p:spPr>
          <a:xfrm>
            <a:off x="6096000" y="1825625"/>
            <a:ext cx="5257800" cy="4351338"/>
          </a:xfrm>
        </p:spPr>
        <p:txBody>
          <a:bodyPr>
            <a:normAutofit/>
          </a:bodyPr>
          <a:lstStyle/>
          <a:p>
            <a:pPr marL="0" indent="0">
              <a:buNone/>
            </a:pPr>
            <a:r>
              <a:rPr lang="en-GB" sz="2400" i="1" dirty="0"/>
              <a:t>Create an updated and dynamic solution that will adapt to everchanging guidance</a:t>
            </a:r>
          </a:p>
          <a:p>
            <a:endParaRPr lang="en-GB" sz="2400" dirty="0"/>
          </a:p>
          <a:p>
            <a:r>
              <a:rPr lang="en-GB" sz="2400" dirty="0"/>
              <a:t>Breach list will be regularly updated when new information is available.</a:t>
            </a:r>
          </a:p>
          <a:p>
            <a:endParaRPr lang="en-GB" sz="2400" dirty="0"/>
          </a:p>
          <a:p>
            <a:r>
              <a:rPr lang="en-GB" sz="2400" dirty="0"/>
              <a:t>Users are able to learn about and benefit from strong passwords and good password hygiene</a:t>
            </a:r>
          </a:p>
        </p:txBody>
      </p:sp>
      <p:pic>
        <p:nvPicPr>
          <p:cNvPr id="13" name="Audio 12">
            <a:hlinkClick r:id="" action="ppaction://media"/>
            <a:extLst>
              <a:ext uri="{FF2B5EF4-FFF2-40B4-BE49-F238E27FC236}">
                <a16:creationId xmlns:a16="http://schemas.microsoft.com/office/drawing/2014/main" id="{9C0104C2-3812-41A8-8CDC-BAD764555F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4" name="Slide Number Placeholder 3">
            <a:extLst>
              <a:ext uri="{FF2B5EF4-FFF2-40B4-BE49-F238E27FC236}">
                <a16:creationId xmlns:a16="http://schemas.microsoft.com/office/drawing/2014/main" id="{0EC4ACB3-27B9-0142-BF90-A6922D424371}"/>
              </a:ext>
            </a:extLst>
          </p:cNvPr>
          <p:cNvSpPr>
            <a:spLocks noGrp="1"/>
          </p:cNvSpPr>
          <p:nvPr>
            <p:ph type="sldNum" sz="quarter" idx="12"/>
          </p:nvPr>
        </p:nvSpPr>
        <p:spPr/>
        <p:txBody>
          <a:bodyPr/>
          <a:lstStyle/>
          <a:p>
            <a:fld id="{330EA680-D336-4FF7-8B7A-9848BB0A1C32}" type="slidenum">
              <a:rPr lang="en-GB" smtClean="0"/>
              <a:t>20</a:t>
            </a:fld>
            <a:endParaRPr lang="en-GB"/>
          </a:p>
        </p:txBody>
      </p:sp>
      <p:pic>
        <p:nvPicPr>
          <p:cNvPr id="8" name="Picture 7" descr="A picture containing icon&#10;&#10;Description automatically generated">
            <a:extLst>
              <a:ext uri="{FF2B5EF4-FFF2-40B4-BE49-F238E27FC236}">
                <a16:creationId xmlns:a16="http://schemas.microsoft.com/office/drawing/2014/main" id="{67BAD600-5650-47E2-B0E6-C4201D6081F5}"/>
              </a:ext>
            </a:extLst>
          </p:cNvPr>
          <p:cNvPicPr>
            <a:picLocks noChangeAspect="1"/>
          </p:cNvPicPr>
          <p:nvPr/>
        </p:nvPicPr>
        <p:blipFill rotWithShape="1">
          <a:blip r:embed="rId7">
            <a:extLst>
              <a:ext uri="{28A0092B-C50C-407E-A947-70E740481C1C}">
                <a14:useLocalDpi xmlns:a14="http://schemas.microsoft.com/office/drawing/2010/main" val="0"/>
              </a:ext>
            </a:extLst>
          </a:blip>
          <a:srcRect r="5678" b="31740"/>
          <a:stretch/>
        </p:blipFill>
        <p:spPr>
          <a:xfrm>
            <a:off x="709672" y="2116636"/>
            <a:ext cx="3132077" cy="1742107"/>
          </a:xfrm>
          <a:prstGeom prst="rect">
            <a:avLst/>
          </a:prstGeom>
        </p:spPr>
      </p:pic>
    </p:spTree>
    <p:custDataLst>
      <p:tags r:id="rId1"/>
    </p:custDataLst>
    <p:extLst>
      <p:ext uri="{BB962C8B-B14F-4D97-AF65-F5344CB8AC3E}">
        <p14:creationId xmlns:p14="http://schemas.microsoft.com/office/powerpoint/2010/main" val="2475394387"/>
      </p:ext>
    </p:extLst>
  </p:cSld>
  <p:clrMapOvr>
    <a:masterClrMapping/>
  </p:clrMapOvr>
  <mc:AlternateContent xmlns:mc="http://schemas.openxmlformats.org/markup-compatibility/2006">
    <mc:Choice xmlns:p14="http://schemas.microsoft.com/office/powerpoint/2010/main" Requires="p14">
      <p:transition spd="slow" p14:dur="2000" advTm="47246"/>
    </mc:Choice>
    <mc:Fallback>
      <p:transition spd="slow" advTm="47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2338887-EB69-433D-BD61-55C89657D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5EBCE6">
                  <a:tint val="66000"/>
                  <a:satMod val="160000"/>
                </a:srgbClr>
              </a:gs>
              <a:gs pos="50000">
                <a:srgbClr val="5EBCE6">
                  <a:tint val="44500"/>
                  <a:satMod val="160000"/>
                </a:srgbClr>
              </a:gs>
              <a:gs pos="100000">
                <a:srgbClr val="5EBCE6">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290437-A804-4390-A7C3-920104BED394}"/>
              </a:ext>
            </a:extLst>
          </p:cNvPr>
          <p:cNvSpPr>
            <a:spLocks noGrp="1"/>
          </p:cNvSpPr>
          <p:nvPr>
            <p:ph type="title"/>
          </p:nvPr>
        </p:nvSpPr>
        <p:spPr>
          <a:xfrm>
            <a:off x="338580" y="3032911"/>
            <a:ext cx="3507557" cy="1784186"/>
          </a:xfrm>
        </p:spPr>
        <p:txBody>
          <a:bodyPr/>
          <a:lstStyle/>
          <a:p>
            <a:pPr algn="ctr"/>
            <a:r>
              <a:rPr lang="en-GB"/>
              <a:t>Future Improvements  </a:t>
            </a:r>
          </a:p>
        </p:txBody>
      </p:sp>
      <p:sp>
        <p:nvSpPr>
          <p:cNvPr id="3" name="Content Placeholder 2">
            <a:extLst>
              <a:ext uri="{FF2B5EF4-FFF2-40B4-BE49-F238E27FC236}">
                <a16:creationId xmlns:a16="http://schemas.microsoft.com/office/drawing/2014/main" id="{F0FED61F-0132-45BF-A2B7-602750FB22E4}"/>
              </a:ext>
            </a:extLst>
          </p:cNvPr>
          <p:cNvSpPr>
            <a:spLocks noGrp="1"/>
          </p:cNvSpPr>
          <p:nvPr>
            <p:ph idx="1"/>
          </p:nvPr>
        </p:nvSpPr>
        <p:spPr>
          <a:xfrm>
            <a:off x="6480142" y="523081"/>
            <a:ext cx="4896439" cy="5811838"/>
          </a:xfrm>
        </p:spPr>
        <p:txBody>
          <a:bodyPr>
            <a:normAutofit fontScale="92500"/>
          </a:bodyPr>
          <a:lstStyle/>
          <a:p>
            <a:r>
              <a:rPr lang="en-GB"/>
              <a:t>Implement C++ code into the API </a:t>
            </a:r>
          </a:p>
          <a:p>
            <a:pPr marL="0" indent="0">
              <a:buNone/>
            </a:pPr>
            <a:endParaRPr lang="en-GB"/>
          </a:p>
          <a:p>
            <a:r>
              <a:rPr lang="en-GB"/>
              <a:t>Improve on browser add on</a:t>
            </a:r>
          </a:p>
          <a:p>
            <a:pPr marL="0" indent="0">
              <a:buNone/>
            </a:pPr>
            <a:endParaRPr lang="en-GB"/>
          </a:p>
          <a:p>
            <a:r>
              <a:rPr lang="en-GB"/>
              <a:t>Build upon the visual traffic light system within the web application </a:t>
            </a:r>
          </a:p>
          <a:p>
            <a:pPr marL="0" indent="0">
              <a:buNone/>
            </a:pPr>
            <a:endParaRPr lang="en-GB"/>
          </a:p>
          <a:p>
            <a:r>
              <a:rPr lang="en-GB"/>
              <a:t>Update breach lists as soon as new breaches are identified</a:t>
            </a:r>
          </a:p>
          <a:p>
            <a:pPr marL="0" indent="0">
              <a:buNone/>
            </a:pPr>
            <a:endParaRPr lang="en-GB"/>
          </a:p>
          <a:p>
            <a:r>
              <a:rPr lang="en-GB"/>
              <a:t>Integrate ever changing best practices </a:t>
            </a:r>
          </a:p>
          <a:p>
            <a:endParaRPr lang="en-GB"/>
          </a:p>
          <a:p>
            <a:endParaRPr lang="en-GB"/>
          </a:p>
          <a:p>
            <a:endParaRPr lang="en-GB"/>
          </a:p>
          <a:p>
            <a:endParaRPr lang="en-GB"/>
          </a:p>
          <a:p>
            <a:endParaRPr lang="en-GB"/>
          </a:p>
          <a:p>
            <a:endParaRPr lang="en-GB"/>
          </a:p>
          <a:p>
            <a:endParaRPr lang="en-GB"/>
          </a:p>
        </p:txBody>
      </p:sp>
      <p:pic>
        <p:nvPicPr>
          <p:cNvPr id="15" name="Audio 14">
            <a:hlinkClick r:id="" action="ppaction://media"/>
            <a:extLst>
              <a:ext uri="{FF2B5EF4-FFF2-40B4-BE49-F238E27FC236}">
                <a16:creationId xmlns:a16="http://schemas.microsoft.com/office/drawing/2014/main" id="{F2389BBA-AFCE-4CA1-A57D-B4A8B328C25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4" name="Slide Number Placeholder 3">
            <a:extLst>
              <a:ext uri="{FF2B5EF4-FFF2-40B4-BE49-F238E27FC236}">
                <a16:creationId xmlns:a16="http://schemas.microsoft.com/office/drawing/2014/main" id="{2CD84EDC-123A-324C-AE4C-EBC08E0556A1}"/>
              </a:ext>
            </a:extLst>
          </p:cNvPr>
          <p:cNvSpPr>
            <a:spLocks noGrp="1"/>
          </p:cNvSpPr>
          <p:nvPr>
            <p:ph type="sldNum" sz="quarter" idx="12"/>
          </p:nvPr>
        </p:nvSpPr>
        <p:spPr/>
        <p:txBody>
          <a:bodyPr/>
          <a:lstStyle/>
          <a:p>
            <a:fld id="{330EA680-D336-4FF7-8B7A-9848BB0A1C32}" type="slidenum">
              <a:rPr lang="en-GB" smtClean="0"/>
              <a:t>21</a:t>
            </a:fld>
            <a:endParaRPr lang="en-GB"/>
          </a:p>
        </p:txBody>
      </p:sp>
      <p:pic>
        <p:nvPicPr>
          <p:cNvPr id="11" name="Picture 10" descr="A picture containing icon&#10;&#10;Description automatically generated">
            <a:extLst>
              <a:ext uri="{FF2B5EF4-FFF2-40B4-BE49-F238E27FC236}">
                <a16:creationId xmlns:a16="http://schemas.microsoft.com/office/drawing/2014/main" id="{721027D8-3ED6-41F5-AE24-4A95DF0F9AE6}"/>
              </a:ext>
            </a:extLst>
          </p:cNvPr>
          <p:cNvPicPr>
            <a:picLocks noChangeAspect="1"/>
          </p:cNvPicPr>
          <p:nvPr/>
        </p:nvPicPr>
        <p:blipFill rotWithShape="1">
          <a:blip r:embed="rId7">
            <a:extLst>
              <a:ext uri="{28A0092B-C50C-407E-A947-70E740481C1C}">
                <a14:useLocalDpi xmlns:a14="http://schemas.microsoft.com/office/drawing/2010/main" val="0"/>
              </a:ext>
            </a:extLst>
          </a:blip>
          <a:srcRect r="5678" b="31740"/>
          <a:stretch/>
        </p:blipFill>
        <p:spPr>
          <a:xfrm>
            <a:off x="403128" y="1528937"/>
            <a:ext cx="3132077" cy="1742107"/>
          </a:xfrm>
          <a:prstGeom prst="rect">
            <a:avLst/>
          </a:prstGeom>
        </p:spPr>
      </p:pic>
    </p:spTree>
    <p:custDataLst>
      <p:tags r:id="rId1"/>
    </p:custDataLst>
    <p:extLst>
      <p:ext uri="{BB962C8B-B14F-4D97-AF65-F5344CB8AC3E}">
        <p14:creationId xmlns:p14="http://schemas.microsoft.com/office/powerpoint/2010/main" val="3564994710"/>
      </p:ext>
    </p:extLst>
  </p:cSld>
  <p:clrMapOvr>
    <a:masterClrMapping/>
  </p:clrMapOvr>
  <mc:AlternateContent xmlns:mc="http://schemas.openxmlformats.org/markup-compatibility/2006">
    <mc:Choice xmlns:p14="http://schemas.microsoft.com/office/powerpoint/2010/main" Requires="p14">
      <p:transition spd="slow" p14:dur="2000" advTm="96870"/>
    </mc:Choice>
    <mc:Fallback>
      <p:transition spd="slow" advTm="96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9146036-4014-4C88-B49B-9AE4BC224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ED097">
                  <a:tint val="66000"/>
                  <a:satMod val="160000"/>
                </a:srgbClr>
              </a:gs>
              <a:gs pos="50000">
                <a:srgbClr val="6ED097">
                  <a:tint val="44500"/>
                  <a:satMod val="160000"/>
                </a:srgbClr>
              </a:gs>
              <a:gs pos="100000">
                <a:srgbClr val="6ED097">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8AC8FF-B462-422D-BCC1-EF0CA157FC98}"/>
              </a:ext>
            </a:extLst>
          </p:cNvPr>
          <p:cNvSpPr>
            <a:spLocks noGrp="1"/>
          </p:cNvSpPr>
          <p:nvPr>
            <p:ph type="title"/>
          </p:nvPr>
        </p:nvSpPr>
        <p:spPr>
          <a:xfrm>
            <a:off x="951322" y="3428999"/>
            <a:ext cx="2670164" cy="1080655"/>
          </a:xfrm>
        </p:spPr>
        <p:txBody>
          <a:bodyPr>
            <a:noAutofit/>
          </a:bodyPr>
          <a:lstStyle/>
          <a:p>
            <a:pPr algn="ctr"/>
            <a:r>
              <a:rPr lang="en-GB"/>
              <a:t>Identified Limitations </a:t>
            </a:r>
          </a:p>
        </p:txBody>
      </p:sp>
      <p:sp>
        <p:nvSpPr>
          <p:cNvPr id="3" name="Content Placeholder 2">
            <a:extLst>
              <a:ext uri="{FF2B5EF4-FFF2-40B4-BE49-F238E27FC236}">
                <a16:creationId xmlns:a16="http://schemas.microsoft.com/office/drawing/2014/main" id="{3F3FEAD6-75B3-4EA6-8D23-0BE81EDE8BE2}"/>
              </a:ext>
            </a:extLst>
          </p:cNvPr>
          <p:cNvSpPr>
            <a:spLocks noGrp="1"/>
          </p:cNvSpPr>
          <p:nvPr>
            <p:ph idx="1"/>
          </p:nvPr>
        </p:nvSpPr>
        <p:spPr>
          <a:xfrm>
            <a:off x="6737939" y="1280973"/>
            <a:ext cx="4933361" cy="5056327"/>
          </a:xfrm>
        </p:spPr>
        <p:txBody>
          <a:bodyPr vert="horz" lIns="91440" tIns="45720" rIns="91440" bIns="45720" rtlCol="0" anchor="t">
            <a:normAutofit/>
          </a:bodyPr>
          <a:lstStyle/>
          <a:p>
            <a:r>
              <a:rPr lang="en-GB"/>
              <a:t>Starting the development process with a member leaving the team </a:t>
            </a:r>
          </a:p>
          <a:p>
            <a:pPr marL="0" indent="0">
              <a:buNone/>
            </a:pPr>
            <a:endParaRPr lang="en-GB"/>
          </a:p>
          <a:p>
            <a:r>
              <a:rPr lang="en-GB"/>
              <a:t>Changes to Gantt chart early on</a:t>
            </a:r>
          </a:p>
          <a:p>
            <a:pPr marL="0" indent="0">
              <a:buNone/>
            </a:pPr>
            <a:endParaRPr lang="en-GB">
              <a:cs typeface="Calibri"/>
            </a:endParaRPr>
          </a:p>
          <a:p>
            <a:r>
              <a:rPr lang="en-GB"/>
              <a:t>Issues with merging C++ code into API </a:t>
            </a:r>
            <a:endParaRPr lang="en-GB">
              <a:cs typeface="Calibri"/>
            </a:endParaRPr>
          </a:p>
          <a:p>
            <a:pPr marL="0" indent="0">
              <a:buNone/>
            </a:pPr>
            <a:endParaRPr lang="en-GB"/>
          </a:p>
          <a:p>
            <a:endParaRPr lang="en-GB"/>
          </a:p>
        </p:txBody>
      </p:sp>
      <p:pic>
        <p:nvPicPr>
          <p:cNvPr id="4" name="Audio 3">
            <a:hlinkClick r:id="" action="ppaction://media"/>
            <a:extLst>
              <a:ext uri="{FF2B5EF4-FFF2-40B4-BE49-F238E27FC236}">
                <a16:creationId xmlns:a16="http://schemas.microsoft.com/office/drawing/2014/main" id="{C0BA75B1-E8C4-47B4-8C71-6C8A3B43323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5" name="Slide Number Placeholder 4">
            <a:extLst>
              <a:ext uri="{FF2B5EF4-FFF2-40B4-BE49-F238E27FC236}">
                <a16:creationId xmlns:a16="http://schemas.microsoft.com/office/drawing/2014/main" id="{2C5E2C83-9340-5747-BAD0-2190CE12BE74}"/>
              </a:ext>
            </a:extLst>
          </p:cNvPr>
          <p:cNvSpPr>
            <a:spLocks noGrp="1"/>
          </p:cNvSpPr>
          <p:nvPr>
            <p:ph type="sldNum" sz="quarter" idx="12"/>
          </p:nvPr>
        </p:nvSpPr>
        <p:spPr/>
        <p:txBody>
          <a:bodyPr/>
          <a:lstStyle/>
          <a:p>
            <a:fld id="{330EA680-D336-4FF7-8B7A-9848BB0A1C32}" type="slidenum">
              <a:rPr lang="en-GB" smtClean="0"/>
              <a:t>22</a:t>
            </a:fld>
            <a:endParaRPr lang="en-GB"/>
          </a:p>
        </p:txBody>
      </p:sp>
      <p:pic>
        <p:nvPicPr>
          <p:cNvPr id="9" name="Picture 8" descr="A picture containing icon&#10;&#10;Description automatically generated">
            <a:extLst>
              <a:ext uri="{FF2B5EF4-FFF2-40B4-BE49-F238E27FC236}">
                <a16:creationId xmlns:a16="http://schemas.microsoft.com/office/drawing/2014/main" id="{18442CA9-9717-47DC-B7E4-1168EF25300E}"/>
              </a:ext>
            </a:extLst>
          </p:cNvPr>
          <p:cNvPicPr>
            <a:picLocks noChangeAspect="1"/>
          </p:cNvPicPr>
          <p:nvPr/>
        </p:nvPicPr>
        <p:blipFill rotWithShape="1">
          <a:blip r:embed="rId7">
            <a:extLst>
              <a:ext uri="{28A0092B-C50C-407E-A947-70E740481C1C}">
                <a14:useLocalDpi xmlns:a14="http://schemas.microsoft.com/office/drawing/2010/main" val="0"/>
              </a:ext>
            </a:extLst>
          </a:blip>
          <a:srcRect r="5678" b="31740"/>
          <a:stretch/>
        </p:blipFill>
        <p:spPr>
          <a:xfrm>
            <a:off x="489409" y="1686893"/>
            <a:ext cx="3132077" cy="1742107"/>
          </a:xfrm>
          <a:prstGeom prst="rect">
            <a:avLst/>
          </a:prstGeom>
        </p:spPr>
      </p:pic>
    </p:spTree>
    <p:custDataLst>
      <p:tags r:id="rId1"/>
    </p:custDataLst>
    <p:extLst>
      <p:ext uri="{BB962C8B-B14F-4D97-AF65-F5344CB8AC3E}">
        <p14:creationId xmlns:p14="http://schemas.microsoft.com/office/powerpoint/2010/main" val="3449884675"/>
      </p:ext>
    </p:extLst>
  </p:cSld>
  <p:clrMapOvr>
    <a:masterClrMapping/>
  </p:clrMapOvr>
  <mc:AlternateContent xmlns:mc="http://schemas.openxmlformats.org/markup-compatibility/2006">
    <mc:Choice xmlns:p14="http://schemas.microsoft.com/office/powerpoint/2010/main" Requires="p14">
      <p:transition spd="slow" p14:dur="2000" advTm="40680"/>
    </mc:Choice>
    <mc:Fallback>
      <p:transition spd="slow" advTm="40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69CD8C8-DD16-40ED-AD75-AA4DA70C2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5EBCE6">
                  <a:tint val="66000"/>
                  <a:satMod val="160000"/>
                </a:srgbClr>
              </a:gs>
              <a:gs pos="50000">
                <a:srgbClr val="5EBCE6">
                  <a:tint val="44500"/>
                  <a:satMod val="160000"/>
                </a:srgbClr>
              </a:gs>
              <a:gs pos="100000">
                <a:srgbClr val="5EBCE6">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19E701-25EF-484A-9940-E63AF94317EF}"/>
              </a:ext>
            </a:extLst>
          </p:cNvPr>
          <p:cNvSpPr>
            <a:spLocks noGrp="1"/>
          </p:cNvSpPr>
          <p:nvPr>
            <p:ph type="title"/>
          </p:nvPr>
        </p:nvSpPr>
        <p:spPr>
          <a:xfrm>
            <a:off x="625311" y="3777628"/>
            <a:ext cx="2809973" cy="992335"/>
          </a:xfrm>
        </p:spPr>
        <p:txBody>
          <a:bodyPr/>
          <a:lstStyle/>
          <a:p>
            <a:r>
              <a:rPr lang="en-GB"/>
              <a:t>Reflections </a:t>
            </a:r>
          </a:p>
        </p:txBody>
      </p:sp>
      <p:sp>
        <p:nvSpPr>
          <p:cNvPr id="3" name="Content Placeholder 2">
            <a:extLst>
              <a:ext uri="{FF2B5EF4-FFF2-40B4-BE49-F238E27FC236}">
                <a16:creationId xmlns:a16="http://schemas.microsoft.com/office/drawing/2014/main" id="{2049D74E-8609-4D7B-AA6D-30BC2B3073F1}"/>
              </a:ext>
            </a:extLst>
          </p:cNvPr>
          <p:cNvSpPr>
            <a:spLocks noGrp="1"/>
          </p:cNvSpPr>
          <p:nvPr>
            <p:ph idx="1"/>
          </p:nvPr>
        </p:nvSpPr>
        <p:spPr>
          <a:xfrm>
            <a:off x="6805367" y="1027905"/>
            <a:ext cx="4855590" cy="5127797"/>
          </a:xfrm>
        </p:spPr>
        <p:txBody>
          <a:bodyPr>
            <a:normAutofit/>
          </a:bodyPr>
          <a:lstStyle/>
          <a:p>
            <a:r>
              <a:rPr lang="en-GB"/>
              <a:t>Team worked very well together </a:t>
            </a:r>
          </a:p>
          <a:p>
            <a:pPr marL="0" indent="0">
              <a:buNone/>
            </a:pPr>
            <a:endParaRPr lang="en-GB"/>
          </a:p>
          <a:p>
            <a:r>
              <a:rPr lang="en-GB"/>
              <a:t>Each member can take new skills gained from project into future projects</a:t>
            </a:r>
          </a:p>
          <a:p>
            <a:pPr marL="0" indent="0">
              <a:buNone/>
            </a:pPr>
            <a:endParaRPr lang="en-GB"/>
          </a:p>
          <a:p>
            <a:r>
              <a:rPr lang="en-GB"/>
              <a:t> Difficulties were addressed quickly </a:t>
            </a:r>
          </a:p>
          <a:p>
            <a:pPr marL="0" indent="0">
              <a:buNone/>
            </a:pPr>
            <a:endParaRPr lang="en-GB"/>
          </a:p>
          <a:p>
            <a:r>
              <a:rPr lang="en-GB"/>
              <a:t>Overall a successful project </a:t>
            </a:r>
          </a:p>
        </p:txBody>
      </p:sp>
      <p:pic>
        <p:nvPicPr>
          <p:cNvPr id="9" name="Audio 8">
            <a:hlinkClick r:id="" action="ppaction://media"/>
            <a:extLst>
              <a:ext uri="{FF2B5EF4-FFF2-40B4-BE49-F238E27FC236}">
                <a16:creationId xmlns:a16="http://schemas.microsoft.com/office/drawing/2014/main" id="{E5B9181B-4ABE-4B0E-A4C9-97E4C5F5B47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6" name="Slide Number Placeholder 5">
            <a:extLst>
              <a:ext uri="{FF2B5EF4-FFF2-40B4-BE49-F238E27FC236}">
                <a16:creationId xmlns:a16="http://schemas.microsoft.com/office/drawing/2014/main" id="{A2BC039B-5478-41BB-9EDC-D3DA822D8F07}"/>
              </a:ext>
            </a:extLst>
          </p:cNvPr>
          <p:cNvSpPr>
            <a:spLocks noGrp="1"/>
          </p:cNvSpPr>
          <p:nvPr>
            <p:ph type="sldNum" sz="quarter" idx="12"/>
          </p:nvPr>
        </p:nvSpPr>
        <p:spPr/>
        <p:txBody>
          <a:bodyPr/>
          <a:lstStyle/>
          <a:p>
            <a:fld id="{AA4B3A23-2FD5-4697-A51D-3916D03AD581}" type="slidenum">
              <a:rPr lang="en-GB" smtClean="0"/>
              <a:t>23</a:t>
            </a:fld>
            <a:endParaRPr lang="en-GB"/>
          </a:p>
        </p:txBody>
      </p:sp>
      <p:pic>
        <p:nvPicPr>
          <p:cNvPr id="10" name="Picture 9" descr="A picture containing icon&#10;&#10;Description automatically generated">
            <a:extLst>
              <a:ext uri="{FF2B5EF4-FFF2-40B4-BE49-F238E27FC236}">
                <a16:creationId xmlns:a16="http://schemas.microsoft.com/office/drawing/2014/main" id="{96734B59-20E1-4C61-A13F-405B2ADB1B92}"/>
              </a:ext>
            </a:extLst>
          </p:cNvPr>
          <p:cNvPicPr>
            <a:picLocks noChangeAspect="1"/>
          </p:cNvPicPr>
          <p:nvPr/>
        </p:nvPicPr>
        <p:blipFill rotWithShape="1">
          <a:blip r:embed="rId7">
            <a:extLst>
              <a:ext uri="{28A0092B-C50C-407E-A947-70E740481C1C}">
                <a14:useLocalDpi xmlns:a14="http://schemas.microsoft.com/office/drawing/2010/main" val="0"/>
              </a:ext>
            </a:extLst>
          </a:blip>
          <a:srcRect r="5678" b="31740"/>
          <a:stretch/>
        </p:blipFill>
        <p:spPr>
          <a:xfrm>
            <a:off x="303207" y="2209318"/>
            <a:ext cx="3132077" cy="1742107"/>
          </a:xfrm>
          <a:prstGeom prst="rect">
            <a:avLst/>
          </a:prstGeom>
        </p:spPr>
      </p:pic>
    </p:spTree>
    <p:custDataLst>
      <p:tags r:id="rId1"/>
    </p:custDataLst>
    <p:extLst>
      <p:ext uri="{BB962C8B-B14F-4D97-AF65-F5344CB8AC3E}">
        <p14:creationId xmlns:p14="http://schemas.microsoft.com/office/powerpoint/2010/main" val="3250984961"/>
      </p:ext>
    </p:extLst>
  </p:cSld>
  <p:clrMapOvr>
    <a:masterClrMapping/>
  </p:clrMapOvr>
  <mc:AlternateContent xmlns:mc="http://schemas.openxmlformats.org/markup-compatibility/2006">
    <mc:Choice xmlns:p14="http://schemas.microsoft.com/office/powerpoint/2010/main" Requires="p14">
      <p:transition spd="slow" p14:dur="2000" advTm="51614"/>
    </mc:Choice>
    <mc:Fallback>
      <p:transition spd="slow" advTm="51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5">
            <a:extLst>
              <a:ext uri="{FF2B5EF4-FFF2-40B4-BE49-F238E27FC236}">
                <a16:creationId xmlns:a16="http://schemas.microsoft.com/office/drawing/2014/main" id="{832EB6A9-EAE6-1748-9858-85F2D2EFF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ED097">
                  <a:tint val="66000"/>
                  <a:satMod val="160000"/>
                </a:srgbClr>
              </a:gs>
              <a:gs pos="50000">
                <a:srgbClr val="6ED097">
                  <a:tint val="44500"/>
                  <a:satMod val="160000"/>
                </a:srgbClr>
              </a:gs>
              <a:gs pos="100000">
                <a:srgbClr val="6ED097">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F59A1AD9-EAE8-413E-BD29-D3B5F313973B}"/>
              </a:ext>
            </a:extLst>
          </p:cNvPr>
          <p:cNvSpPr txBox="1"/>
          <p:nvPr/>
        </p:nvSpPr>
        <p:spPr>
          <a:xfrm>
            <a:off x="6096000" y="2787354"/>
            <a:ext cx="5401733" cy="954107"/>
          </a:xfrm>
          <a:prstGeom prst="rect">
            <a:avLst/>
          </a:prstGeom>
          <a:noFill/>
        </p:spPr>
        <p:txBody>
          <a:bodyPr wrap="square">
            <a:spAutoFit/>
          </a:bodyPr>
          <a:lstStyle/>
          <a:p>
            <a:r>
              <a:rPr lang="en-GB" sz="2800" b="0" i="0" u="none" strike="noStrike">
                <a:solidFill>
                  <a:srgbClr val="000000"/>
                </a:solidFill>
                <a:effectLst/>
              </a:rPr>
              <a:t>Please contact us on Microsoft Teams, through the EH10 channel.</a:t>
            </a:r>
            <a:endParaRPr lang="en-GB" sz="2800"/>
          </a:p>
        </p:txBody>
      </p:sp>
      <p:pic>
        <p:nvPicPr>
          <p:cNvPr id="7" name="Audio 6">
            <a:hlinkClick r:id="" action="ppaction://media"/>
            <a:extLst>
              <a:ext uri="{FF2B5EF4-FFF2-40B4-BE49-F238E27FC236}">
                <a16:creationId xmlns:a16="http://schemas.microsoft.com/office/drawing/2014/main" id="{BD4E067A-7664-484C-AB30-3182FA4BF7B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2" name="Slide Number Placeholder 1">
            <a:extLst>
              <a:ext uri="{FF2B5EF4-FFF2-40B4-BE49-F238E27FC236}">
                <a16:creationId xmlns:a16="http://schemas.microsoft.com/office/drawing/2014/main" id="{6FD35E37-4177-164F-A35D-4A2B27FFB503}"/>
              </a:ext>
            </a:extLst>
          </p:cNvPr>
          <p:cNvSpPr>
            <a:spLocks noGrp="1"/>
          </p:cNvSpPr>
          <p:nvPr>
            <p:ph type="sldNum" sz="quarter" idx="12"/>
          </p:nvPr>
        </p:nvSpPr>
        <p:spPr/>
        <p:txBody>
          <a:bodyPr/>
          <a:lstStyle/>
          <a:p>
            <a:fld id="{330EA680-D336-4FF7-8B7A-9848BB0A1C32}" type="slidenum">
              <a:rPr lang="en-GB" smtClean="0"/>
              <a:t>24</a:t>
            </a:fld>
            <a:endParaRPr lang="en-GB"/>
          </a:p>
        </p:txBody>
      </p:sp>
      <p:sp>
        <p:nvSpPr>
          <p:cNvPr id="8" name="Title 1">
            <a:extLst>
              <a:ext uri="{FF2B5EF4-FFF2-40B4-BE49-F238E27FC236}">
                <a16:creationId xmlns:a16="http://schemas.microsoft.com/office/drawing/2014/main" id="{33F8B95F-B5DD-1245-991E-F294A523B857}"/>
              </a:ext>
            </a:extLst>
          </p:cNvPr>
          <p:cNvSpPr>
            <a:spLocks noGrp="1"/>
          </p:cNvSpPr>
          <p:nvPr>
            <p:ph type="title"/>
          </p:nvPr>
        </p:nvSpPr>
        <p:spPr>
          <a:xfrm>
            <a:off x="841248" y="548640"/>
            <a:ext cx="3600860" cy="5431536"/>
          </a:xfrm>
        </p:spPr>
        <p:txBody>
          <a:bodyPr>
            <a:normAutofit/>
          </a:bodyPr>
          <a:lstStyle/>
          <a:p>
            <a:r>
              <a:rPr lang="en-GB" sz="5400">
                <a:cs typeface="Calibri Light"/>
              </a:rPr>
              <a:t>Questions</a:t>
            </a:r>
            <a:endParaRPr lang="en-GB" sz="5400"/>
          </a:p>
        </p:txBody>
      </p:sp>
    </p:spTree>
    <p:custDataLst>
      <p:tags r:id="rId1"/>
    </p:custDataLst>
    <p:extLst>
      <p:ext uri="{BB962C8B-B14F-4D97-AF65-F5344CB8AC3E}">
        <p14:creationId xmlns:p14="http://schemas.microsoft.com/office/powerpoint/2010/main" val="1801360034"/>
      </p:ext>
    </p:extLst>
  </p:cSld>
  <p:clrMapOvr>
    <a:masterClrMapping/>
  </p:clrMapOvr>
  <mc:AlternateContent xmlns:mc="http://schemas.openxmlformats.org/markup-compatibility/2006">
    <mc:Choice xmlns:p14="http://schemas.microsoft.com/office/powerpoint/2010/main" Requires="p14">
      <p:transition spd="slow" p14:dur="2000" advTm="11382"/>
    </mc:Choice>
    <mc:Fallback>
      <p:transition spd="slow" advTm="11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5">
            <a:extLst>
              <a:ext uri="{FF2B5EF4-FFF2-40B4-BE49-F238E27FC236}">
                <a16:creationId xmlns:a16="http://schemas.microsoft.com/office/drawing/2014/main" id="{A70AB167-C035-2E40-98E0-D6CFD8CCB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7B3D6">
                  <a:tint val="66000"/>
                  <a:satMod val="160000"/>
                </a:srgbClr>
              </a:gs>
              <a:gs pos="50000">
                <a:srgbClr val="67B3D6">
                  <a:tint val="44500"/>
                  <a:satMod val="160000"/>
                </a:srgbClr>
              </a:gs>
              <a:gs pos="100000">
                <a:srgbClr val="67B3D6">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D0749B-05B5-439B-9745-CC75D82CCEE3}"/>
              </a:ext>
            </a:extLst>
          </p:cNvPr>
          <p:cNvSpPr>
            <a:spLocks noGrp="1"/>
          </p:cNvSpPr>
          <p:nvPr>
            <p:ph type="title"/>
          </p:nvPr>
        </p:nvSpPr>
        <p:spPr>
          <a:xfrm>
            <a:off x="841248" y="548640"/>
            <a:ext cx="3600860" cy="5431536"/>
          </a:xfrm>
        </p:spPr>
        <p:txBody>
          <a:bodyPr>
            <a:normAutofit/>
          </a:bodyPr>
          <a:lstStyle/>
          <a:p>
            <a:r>
              <a:rPr lang="en-GB" sz="5400">
                <a:cs typeface="Calibri Light"/>
              </a:rPr>
              <a:t>References</a:t>
            </a:r>
            <a:endParaRPr lang="en-GB" sz="5400"/>
          </a:p>
        </p:txBody>
      </p:sp>
      <p:sp>
        <p:nvSpPr>
          <p:cNvPr id="11" name="sketch line" hidden="1">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rgbClr val="67B3D6"/>
          </a:solidFill>
          <a:ln w="41275" cap="rnd">
            <a:solidFill>
              <a:srgbClr val="67B3D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476671-0A73-4236-ACED-91AFC98FC0A4}"/>
              </a:ext>
            </a:extLst>
          </p:cNvPr>
          <p:cNvSpPr>
            <a:spLocks noGrp="1"/>
          </p:cNvSpPr>
          <p:nvPr>
            <p:ph idx="1"/>
          </p:nvPr>
        </p:nvSpPr>
        <p:spPr>
          <a:xfrm>
            <a:off x="6094476" y="1107376"/>
            <a:ext cx="5626767" cy="5431536"/>
          </a:xfrm>
        </p:spPr>
        <p:txBody>
          <a:bodyPr vert="horz" lIns="91440" tIns="45720" rIns="91440" bIns="45720" rtlCol="0" anchor="ctr">
            <a:normAutofit/>
          </a:bodyPr>
          <a:lstStyle/>
          <a:p>
            <a:r>
              <a:rPr lang="en-GB" sz="2000">
                <a:cs typeface="Calibri"/>
              </a:rPr>
              <a:t>Beaming (2021) </a:t>
            </a:r>
            <a:r>
              <a:rPr lang="en-GB" sz="2000" i="1">
                <a:cs typeface="Calibri"/>
              </a:rPr>
              <a:t>Q1 2021 Cyber Threat Report. </a:t>
            </a:r>
            <a:r>
              <a:rPr lang="en-GB" sz="2000">
                <a:cs typeface="Calibri"/>
              </a:rPr>
              <a:t>Available at: </a:t>
            </a:r>
            <a:r>
              <a:rPr lang="en-GB" sz="2000">
                <a:ea typeface="+mn-lt"/>
                <a:cs typeface="+mn-lt"/>
              </a:rPr>
              <a:t>https://www.beaming.co.uk/cyber-reports/q1-2021-cyber-threat-report/ (Accessed 10/4/21).</a:t>
            </a:r>
          </a:p>
          <a:p>
            <a:r>
              <a:rPr lang="en-GB" sz="2000"/>
              <a:t>Pleacher.com. 2021. </a:t>
            </a:r>
            <a:r>
              <a:rPr lang="en-GB" sz="2000" i="1"/>
              <a:t>Password Entropy</a:t>
            </a:r>
            <a:r>
              <a:rPr lang="en-GB" sz="2000"/>
              <a:t>. [online] Available at: &lt;https://www.pleacher.com/mp/mlessons/algebra/entropy.html&gt; [Accessed 28 March 2021].</a:t>
            </a:r>
            <a:endParaRPr lang="en-GB" sz="2000">
              <a:cs typeface="Calibri"/>
            </a:endParaRPr>
          </a:p>
          <a:p>
            <a:endParaRPr lang="en-GB" sz="2200">
              <a:cs typeface="Calibri"/>
            </a:endParaRPr>
          </a:p>
          <a:p>
            <a:pPr marL="0" indent="0">
              <a:buNone/>
            </a:pPr>
            <a:endParaRPr lang="en-GB" sz="2200">
              <a:cs typeface="Calibri"/>
            </a:endParaRPr>
          </a:p>
        </p:txBody>
      </p:sp>
      <p:sp>
        <p:nvSpPr>
          <p:cNvPr id="4" name="Slide Number Placeholder 3">
            <a:extLst>
              <a:ext uri="{FF2B5EF4-FFF2-40B4-BE49-F238E27FC236}">
                <a16:creationId xmlns:a16="http://schemas.microsoft.com/office/drawing/2014/main" id="{E4F63545-C44D-49C8-B69E-D09FA4227952}"/>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GB" smtClean="0"/>
              <a:pPr>
                <a:spcAft>
                  <a:spcPts val="600"/>
                </a:spcAft>
              </a:pPr>
              <a:t>25</a:t>
            </a:fld>
            <a:endParaRPr lang="en-GB"/>
          </a:p>
        </p:txBody>
      </p:sp>
    </p:spTree>
    <p:extLst>
      <p:ext uri="{BB962C8B-B14F-4D97-AF65-F5344CB8AC3E}">
        <p14:creationId xmlns:p14="http://schemas.microsoft.com/office/powerpoint/2010/main" val="49452392"/>
      </p:ext>
    </p:extLst>
  </p:cSld>
  <p:clrMapOvr>
    <a:masterClrMapping/>
  </p:clrMapOvr>
  <mc:AlternateContent xmlns:mc="http://schemas.openxmlformats.org/markup-compatibility/2006">
    <mc:Choice xmlns:p14="http://schemas.microsoft.com/office/powerpoint/2010/main" Requires="p14">
      <p:transition spd="slow" p14:dur="2000" advTm="1150"/>
    </mc:Choice>
    <mc:Fallback>
      <p:transition spd="slow" advTm="11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12">
            <a:extLst>
              <a:ext uri="{FF2B5EF4-FFF2-40B4-BE49-F238E27FC236}">
                <a16:creationId xmlns:a16="http://schemas.microsoft.com/office/drawing/2014/main" id="{367A5268-F779-AD43-B213-1923C3C99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gradFill flip="none" rotWithShape="1">
            <a:gsLst>
              <a:gs pos="0">
                <a:srgbClr val="67B3D6">
                  <a:tint val="66000"/>
                  <a:satMod val="160000"/>
                </a:srgbClr>
              </a:gs>
              <a:gs pos="50000">
                <a:srgbClr val="67B3D6">
                  <a:tint val="44500"/>
                  <a:satMod val="160000"/>
                </a:srgbClr>
              </a:gs>
              <a:gs pos="100000">
                <a:srgbClr val="67B3D6">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Content Placeholder 2">
            <a:extLst>
              <a:ext uri="{FF2B5EF4-FFF2-40B4-BE49-F238E27FC236}">
                <a16:creationId xmlns:a16="http://schemas.microsoft.com/office/drawing/2014/main" id="{C03324EC-BF5D-42C3-B440-F86E7FD3B605}"/>
              </a:ext>
            </a:extLst>
          </p:cNvPr>
          <p:cNvSpPr>
            <a:spLocks noGrp="1"/>
          </p:cNvSpPr>
          <p:nvPr>
            <p:ph idx="1"/>
          </p:nvPr>
        </p:nvSpPr>
        <p:spPr>
          <a:xfrm>
            <a:off x="5818795" y="1283998"/>
            <a:ext cx="5745970" cy="5072352"/>
          </a:xfrm>
        </p:spPr>
        <p:txBody>
          <a:bodyPr vert="horz" lIns="91440" tIns="45720" rIns="91440" bIns="45720" rtlCol="0">
            <a:normAutofit/>
          </a:bodyPr>
          <a:lstStyle/>
          <a:p>
            <a:r>
              <a:rPr lang="en-GB" sz="2400">
                <a:cs typeface="Calibri"/>
              </a:rPr>
              <a:t>Public lacks knowledge on password creation</a:t>
            </a:r>
          </a:p>
          <a:p>
            <a:endParaRPr lang="en-GB" sz="2400">
              <a:cs typeface="Calibri"/>
            </a:endParaRPr>
          </a:p>
          <a:p>
            <a:r>
              <a:rPr lang="en-GB" sz="2400">
                <a:cs typeface="Calibri"/>
              </a:rPr>
              <a:t>Create a tool which:</a:t>
            </a:r>
          </a:p>
          <a:p>
            <a:pPr lvl="1"/>
            <a:r>
              <a:rPr lang="en-GB">
                <a:cs typeface="Calibri"/>
              </a:rPr>
              <a:t>Checks password strength</a:t>
            </a:r>
          </a:p>
          <a:p>
            <a:pPr lvl="1"/>
            <a:r>
              <a:rPr lang="en-GB">
                <a:cs typeface="Calibri"/>
              </a:rPr>
              <a:t>Checks if password has been breached</a:t>
            </a:r>
          </a:p>
          <a:p>
            <a:pPr lvl="1"/>
            <a:r>
              <a:rPr lang="en-GB">
                <a:cs typeface="Calibri"/>
              </a:rPr>
              <a:t>Educates on password best practices</a:t>
            </a:r>
          </a:p>
          <a:p>
            <a:pPr lvl="1"/>
            <a:endParaRPr lang="en-GB" sz="2400">
              <a:cs typeface="Calibri"/>
            </a:endParaRPr>
          </a:p>
          <a:p>
            <a:r>
              <a:rPr lang="en-GB" sz="2400">
                <a:cs typeface="Calibri"/>
              </a:rPr>
              <a:t>Aims to promote the use of more secure passwords and increase knowledge on strong password creation</a:t>
            </a:r>
          </a:p>
        </p:txBody>
      </p:sp>
      <p:sp>
        <p:nvSpPr>
          <p:cNvPr id="3" name="Slide Number Placeholder 2">
            <a:extLst>
              <a:ext uri="{FF2B5EF4-FFF2-40B4-BE49-F238E27FC236}">
                <a16:creationId xmlns:a16="http://schemas.microsoft.com/office/drawing/2014/main" id="{DAA99C46-BB30-4A64-8515-B0506E1A713E}"/>
              </a:ext>
            </a:extLst>
          </p:cNvPr>
          <p:cNvSpPr>
            <a:spLocks noGrp="1"/>
          </p:cNvSpPr>
          <p:nvPr>
            <p:ph type="sldNum" sz="quarter" idx="12"/>
          </p:nvPr>
        </p:nvSpPr>
        <p:spPr>
          <a:xfrm>
            <a:off x="10167042" y="6356350"/>
            <a:ext cx="1186758"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330EA680-D336-4FF7-8B7A-9848BB0A1C32}" type="slidenum">
              <a:rPr kumimoji="0" lang="en-GB"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3</a:t>
            </a:fld>
            <a:endParaRPr kumimoji="0" lang="en-GB" b="0" i="0" u="none" strike="noStrike" kern="1200" cap="none" spc="0" normalizeH="0" baseline="0" noProof="0">
              <a:ln>
                <a:noFill/>
              </a:ln>
              <a:effectLst/>
              <a:uLnTx/>
              <a:uFillTx/>
              <a:latin typeface="Calibri" panose="020F0502020204030204"/>
              <a:ea typeface="+mn-ea"/>
              <a:cs typeface="+mn-cs"/>
            </a:endParaRPr>
          </a:p>
        </p:txBody>
      </p:sp>
      <p:pic>
        <p:nvPicPr>
          <p:cNvPr id="6" name="Audio 5">
            <a:hlinkClick r:id="" action="ppaction://media"/>
            <a:extLst>
              <a:ext uri="{FF2B5EF4-FFF2-40B4-BE49-F238E27FC236}">
                <a16:creationId xmlns:a16="http://schemas.microsoft.com/office/drawing/2014/main" id="{35B9989A-F6CA-844B-B66C-06B73EA514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
        <p:nvSpPr>
          <p:cNvPr id="8" name="Title 1">
            <a:extLst>
              <a:ext uri="{FF2B5EF4-FFF2-40B4-BE49-F238E27FC236}">
                <a16:creationId xmlns:a16="http://schemas.microsoft.com/office/drawing/2014/main" id="{5FBA76B9-6BD8-0243-97B4-1EF4AAB4B5E8}"/>
              </a:ext>
            </a:extLst>
          </p:cNvPr>
          <p:cNvSpPr txBox="1">
            <a:spLocks/>
          </p:cNvSpPr>
          <p:nvPr/>
        </p:nvSpPr>
        <p:spPr>
          <a:xfrm>
            <a:off x="627235" y="634181"/>
            <a:ext cx="6586491" cy="11069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Project Brief</a:t>
            </a:r>
            <a:br>
              <a:rPr lang="en-GB"/>
            </a:br>
            <a:r>
              <a:rPr lang="en-GB" sz="2400" i="1" err="1"/>
              <a:t>Dr.</a:t>
            </a:r>
            <a:r>
              <a:rPr lang="en-GB" sz="2400" i="1"/>
              <a:t> Ethan Bayne, Abertay University</a:t>
            </a:r>
            <a:endParaRPr lang="en-GB"/>
          </a:p>
        </p:txBody>
      </p:sp>
      <p:pic>
        <p:nvPicPr>
          <p:cNvPr id="10" name="Graphic 9" descr="Programmer female with solid fill">
            <a:extLst>
              <a:ext uri="{FF2B5EF4-FFF2-40B4-BE49-F238E27FC236}">
                <a16:creationId xmlns:a16="http://schemas.microsoft.com/office/drawing/2014/main" id="{C79EA465-5165-CE4F-8882-898EE76C00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689" y="2732585"/>
            <a:ext cx="1392829" cy="1392829"/>
          </a:xfrm>
          <a:prstGeom prst="rect">
            <a:avLst/>
          </a:prstGeom>
        </p:spPr>
      </p:pic>
      <p:pic>
        <p:nvPicPr>
          <p:cNvPr id="12" name="Graphic 11" descr="Programmer male with solid fill">
            <a:extLst>
              <a:ext uri="{FF2B5EF4-FFF2-40B4-BE49-F238E27FC236}">
                <a16:creationId xmlns:a16="http://schemas.microsoft.com/office/drawing/2014/main" id="{15D7524C-1DEF-FC4D-96AE-C8607840A5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32741" y="2732585"/>
            <a:ext cx="1392829" cy="1392829"/>
          </a:xfrm>
          <a:prstGeom prst="rect">
            <a:avLst/>
          </a:prstGeom>
        </p:spPr>
      </p:pic>
      <p:pic>
        <p:nvPicPr>
          <p:cNvPr id="14" name="Graphic 13" descr="Lock with solid fill">
            <a:extLst>
              <a:ext uri="{FF2B5EF4-FFF2-40B4-BE49-F238E27FC236}">
                <a16:creationId xmlns:a16="http://schemas.microsoft.com/office/drawing/2014/main" id="{47688FBD-B9FC-2149-A21B-3A64800D336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7056" y="4420404"/>
            <a:ext cx="1392829" cy="1392829"/>
          </a:xfrm>
          <a:prstGeom prst="rect">
            <a:avLst/>
          </a:prstGeom>
        </p:spPr>
      </p:pic>
    </p:spTree>
    <p:extLst>
      <p:ext uri="{BB962C8B-B14F-4D97-AF65-F5344CB8AC3E}">
        <p14:creationId xmlns:p14="http://schemas.microsoft.com/office/powerpoint/2010/main" val="2971596224"/>
      </p:ext>
    </p:extLst>
  </p:cSld>
  <p:clrMapOvr>
    <a:masterClrMapping/>
  </p:clrMapOvr>
  <mc:AlternateContent xmlns:mc="http://schemas.openxmlformats.org/markup-compatibility/2006">
    <mc:Choice xmlns:p14="http://schemas.microsoft.com/office/powerpoint/2010/main" Requires="p14">
      <p:transition spd="slow" p14:dur="2000" advTm="43916"/>
    </mc:Choice>
    <mc:Fallback>
      <p:transition spd="slow" advTm="43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gradFill flip="none" rotWithShape="1">
            <a:gsLst>
              <a:gs pos="0">
                <a:srgbClr val="6ED097">
                  <a:tint val="66000"/>
                  <a:satMod val="160000"/>
                </a:srgbClr>
              </a:gs>
              <a:gs pos="50000">
                <a:srgbClr val="6ED097">
                  <a:tint val="44500"/>
                  <a:satMod val="160000"/>
                </a:srgbClr>
              </a:gs>
              <a:gs pos="100000">
                <a:srgbClr val="6ED097">
                  <a:tint val="23500"/>
                  <a:satMod val="1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5597F3ED-CBCA-624C-B301-7A1F029DB9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330EA680-D336-4FF7-8B7A-9848BB0A1C32}" type="slidenum">
              <a:rPr lang="en-GB" smtClean="0"/>
              <a:pPr>
                <a:spcAft>
                  <a:spcPts val="600"/>
                </a:spcAft>
              </a:pPr>
              <a:t>4</a:t>
            </a:fld>
            <a:endParaRPr lang="en-GB"/>
          </a:p>
        </p:txBody>
      </p:sp>
      <p:sp>
        <p:nvSpPr>
          <p:cNvPr id="8" name="Title 1">
            <a:extLst>
              <a:ext uri="{FF2B5EF4-FFF2-40B4-BE49-F238E27FC236}">
                <a16:creationId xmlns:a16="http://schemas.microsoft.com/office/drawing/2014/main" id="{4EFF5931-A48F-5E42-BAE9-C95AEEDE6308}"/>
              </a:ext>
            </a:extLst>
          </p:cNvPr>
          <p:cNvSpPr>
            <a:spLocks noGrp="1"/>
          </p:cNvSpPr>
          <p:nvPr>
            <p:ph type="title"/>
          </p:nvPr>
        </p:nvSpPr>
        <p:spPr>
          <a:xfrm>
            <a:off x="838200" y="704088"/>
            <a:ext cx="3529953" cy="2980944"/>
          </a:xfrm>
        </p:spPr>
        <p:txBody>
          <a:bodyPr>
            <a:normAutofit/>
          </a:bodyPr>
          <a:lstStyle/>
          <a:p>
            <a:r>
              <a:rPr lang="en-GB"/>
              <a:t>Background</a:t>
            </a:r>
            <a:br>
              <a:rPr lang="en-GB"/>
            </a:br>
            <a:br>
              <a:rPr lang="en-GB"/>
            </a:br>
            <a:r>
              <a:rPr lang="en-GB" i="1"/>
              <a:t>Problem Statement</a:t>
            </a:r>
            <a:endParaRPr lang="en-GB" i="1">
              <a:cs typeface="Calibri Light"/>
            </a:endParaRPr>
          </a:p>
        </p:txBody>
      </p:sp>
      <p:sp>
        <p:nvSpPr>
          <p:cNvPr id="12" name="Content Placeholder 2">
            <a:extLst>
              <a:ext uri="{FF2B5EF4-FFF2-40B4-BE49-F238E27FC236}">
                <a16:creationId xmlns:a16="http://schemas.microsoft.com/office/drawing/2014/main" id="{36AD60F0-FB8A-8042-BE0A-743670893378}"/>
              </a:ext>
            </a:extLst>
          </p:cNvPr>
          <p:cNvSpPr>
            <a:spLocks noGrp="1"/>
          </p:cNvSpPr>
          <p:nvPr>
            <p:ph idx="1"/>
          </p:nvPr>
        </p:nvSpPr>
        <p:spPr>
          <a:xfrm>
            <a:off x="6273026" y="630682"/>
            <a:ext cx="5080774" cy="5572887"/>
          </a:xfrm>
        </p:spPr>
        <p:txBody>
          <a:bodyPr vert="horz" lIns="91440" tIns="45720" rIns="91440" bIns="45720" rtlCol="0" anchor="ctr">
            <a:normAutofit/>
          </a:bodyPr>
          <a:lstStyle/>
          <a:p>
            <a:r>
              <a:rPr lang="en-GB" sz="2400">
                <a:cs typeface="Calibri"/>
              </a:rPr>
              <a:t>Cyber-attacks on UK businesses reached a record high in Q1 of 2021</a:t>
            </a:r>
            <a:br>
              <a:rPr lang="en-GB" sz="2400">
                <a:cs typeface="Calibri"/>
              </a:rPr>
            </a:br>
            <a:endParaRPr lang="en-GB" sz="2400">
              <a:cs typeface="Calibri"/>
            </a:endParaRPr>
          </a:p>
          <a:p>
            <a:r>
              <a:rPr lang="en-GB" sz="2400">
                <a:cs typeface="Calibri"/>
              </a:rPr>
              <a:t>Scottish universities and colleges have recently been targeted</a:t>
            </a:r>
            <a:br>
              <a:rPr lang="en-GB" sz="2400">
                <a:cs typeface="Calibri"/>
              </a:rPr>
            </a:br>
            <a:endParaRPr lang="en-GB" sz="2400">
              <a:cs typeface="Calibri"/>
            </a:endParaRPr>
          </a:p>
          <a:p>
            <a:r>
              <a:rPr lang="en-GB" sz="2400">
                <a:cs typeface="Calibri"/>
              </a:rPr>
              <a:t>Strong passwords are the first line of defence</a:t>
            </a:r>
            <a:br>
              <a:rPr lang="en-GB" sz="2400">
                <a:cs typeface="Calibri"/>
              </a:rPr>
            </a:br>
            <a:endParaRPr lang="en-GB" sz="2400">
              <a:cs typeface="Calibri"/>
            </a:endParaRPr>
          </a:p>
          <a:p>
            <a:r>
              <a:rPr lang="en-GB" sz="2400">
                <a:cs typeface="Calibri"/>
              </a:rPr>
              <a:t>Benefit to client is that user passwords will be more difficult to crack</a:t>
            </a:r>
          </a:p>
        </p:txBody>
      </p:sp>
      <p:pic>
        <p:nvPicPr>
          <p:cNvPr id="3" name="Audio 2">
            <a:hlinkClick r:id="" action="ppaction://media"/>
            <a:extLst>
              <a:ext uri="{FF2B5EF4-FFF2-40B4-BE49-F238E27FC236}">
                <a16:creationId xmlns:a16="http://schemas.microsoft.com/office/drawing/2014/main" id="{DA070FE4-F7AE-0146-B3AC-30C8877ACC1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02964436"/>
      </p:ext>
    </p:extLst>
  </p:cSld>
  <p:clrMapOvr>
    <a:masterClrMapping/>
  </p:clrMapOvr>
  <mc:AlternateContent xmlns:mc="http://schemas.openxmlformats.org/markup-compatibility/2006">
    <mc:Choice xmlns:p14="http://schemas.microsoft.com/office/powerpoint/2010/main" Requires="p14">
      <p:transition spd="slow" p14:dur="2000" advTm="48014"/>
    </mc:Choice>
    <mc:Fallback>
      <p:transition spd="slow" advTm="48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12">
            <a:extLst>
              <a:ext uri="{FF2B5EF4-FFF2-40B4-BE49-F238E27FC236}">
                <a16:creationId xmlns:a16="http://schemas.microsoft.com/office/drawing/2014/main" id="{B76B012A-0127-424C-BF13-B150C2743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gradFill flip="none" rotWithShape="1">
            <a:gsLst>
              <a:gs pos="0">
                <a:srgbClr val="67B3D6">
                  <a:tint val="66000"/>
                  <a:satMod val="160000"/>
                </a:srgbClr>
              </a:gs>
              <a:gs pos="50000">
                <a:srgbClr val="67B3D6">
                  <a:tint val="44500"/>
                  <a:satMod val="160000"/>
                </a:srgbClr>
              </a:gs>
              <a:gs pos="100000">
                <a:srgbClr val="67B3D6">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1829FC-89D7-4EE9-9386-1AA1DE7F2EBA}"/>
              </a:ext>
            </a:extLst>
          </p:cNvPr>
          <p:cNvSpPr>
            <a:spLocks noGrp="1"/>
          </p:cNvSpPr>
          <p:nvPr>
            <p:ph type="title"/>
          </p:nvPr>
        </p:nvSpPr>
        <p:spPr>
          <a:xfrm>
            <a:off x="522515" y="3516219"/>
            <a:ext cx="2855259" cy="1325563"/>
          </a:xfrm>
        </p:spPr>
        <p:txBody>
          <a:bodyPr/>
          <a:lstStyle/>
          <a:p>
            <a:pPr algn="ctr"/>
            <a:r>
              <a:rPr lang="en-GB"/>
              <a:t>What is </a:t>
            </a:r>
            <a:br>
              <a:rPr lang="en-GB"/>
            </a:br>
            <a:r>
              <a:rPr lang="en-GB"/>
              <a:t>Passroclus?</a:t>
            </a:r>
          </a:p>
        </p:txBody>
      </p:sp>
      <p:sp>
        <p:nvSpPr>
          <p:cNvPr id="3" name="Content Placeholder 2">
            <a:extLst>
              <a:ext uri="{FF2B5EF4-FFF2-40B4-BE49-F238E27FC236}">
                <a16:creationId xmlns:a16="http://schemas.microsoft.com/office/drawing/2014/main" id="{2AB6F1EF-A5A2-421A-9C60-085D117A8ACF}"/>
              </a:ext>
            </a:extLst>
          </p:cNvPr>
          <p:cNvSpPr>
            <a:spLocks noGrp="1"/>
          </p:cNvSpPr>
          <p:nvPr>
            <p:ph idx="1"/>
          </p:nvPr>
        </p:nvSpPr>
        <p:spPr>
          <a:xfrm>
            <a:off x="6096000" y="1690687"/>
            <a:ext cx="5257799" cy="4486275"/>
          </a:xfrm>
        </p:spPr>
        <p:txBody>
          <a:bodyPr/>
          <a:lstStyle/>
          <a:p>
            <a:r>
              <a:rPr lang="en-GB"/>
              <a:t>All-in-one tool for passwords </a:t>
            </a:r>
          </a:p>
          <a:p>
            <a:endParaRPr lang="en-GB"/>
          </a:p>
          <a:p>
            <a:r>
              <a:rPr lang="en-GB"/>
              <a:t>Educates and helps users develop secure passwords</a:t>
            </a:r>
          </a:p>
          <a:p>
            <a:endParaRPr lang="en-GB"/>
          </a:p>
          <a:p>
            <a:r>
              <a:rPr lang="en-GB"/>
              <a:t>Web application and browser add-on for client</a:t>
            </a:r>
          </a:p>
          <a:p>
            <a:pPr marL="0" indent="0">
              <a:buNone/>
            </a:pPr>
            <a:endParaRPr lang="en-GB"/>
          </a:p>
          <a:p>
            <a:endParaRPr lang="en-GB"/>
          </a:p>
        </p:txBody>
      </p:sp>
      <p:sp>
        <p:nvSpPr>
          <p:cNvPr id="4" name="Slide Number Placeholder 3">
            <a:extLst>
              <a:ext uri="{FF2B5EF4-FFF2-40B4-BE49-F238E27FC236}">
                <a16:creationId xmlns:a16="http://schemas.microsoft.com/office/drawing/2014/main" id="{F5335A70-75BB-4537-A1FA-D6BDE391F65E}"/>
              </a:ext>
            </a:extLst>
          </p:cNvPr>
          <p:cNvSpPr>
            <a:spLocks noGrp="1"/>
          </p:cNvSpPr>
          <p:nvPr>
            <p:ph type="sldNum" sz="quarter" idx="12"/>
          </p:nvPr>
        </p:nvSpPr>
        <p:spPr/>
        <p:txBody>
          <a:bodyPr/>
          <a:lstStyle/>
          <a:p>
            <a:fld id="{330EA680-D336-4FF7-8B7A-9848BB0A1C32}" type="slidenum">
              <a:rPr lang="en-GB" smtClean="0"/>
              <a:t>5</a:t>
            </a:fld>
            <a:endParaRPr lang="en-GB"/>
          </a:p>
        </p:txBody>
      </p:sp>
      <p:pic>
        <p:nvPicPr>
          <p:cNvPr id="6" name="Picture 5" descr="A picture containing icon&#10;&#10;Description automatically generated">
            <a:extLst>
              <a:ext uri="{FF2B5EF4-FFF2-40B4-BE49-F238E27FC236}">
                <a16:creationId xmlns:a16="http://schemas.microsoft.com/office/drawing/2014/main" id="{7DF65B10-34BD-4D2E-B658-FE51786CC072}"/>
              </a:ext>
            </a:extLst>
          </p:cNvPr>
          <p:cNvPicPr>
            <a:picLocks noChangeAspect="1"/>
          </p:cNvPicPr>
          <p:nvPr/>
        </p:nvPicPr>
        <p:blipFill rotWithShape="1">
          <a:blip r:embed="rId5">
            <a:extLst>
              <a:ext uri="{28A0092B-C50C-407E-A947-70E740481C1C}">
                <a14:useLocalDpi xmlns:a14="http://schemas.microsoft.com/office/drawing/2010/main" val="0"/>
              </a:ext>
            </a:extLst>
          </a:blip>
          <a:srcRect r="2279" b="29678"/>
          <a:stretch/>
        </p:blipFill>
        <p:spPr>
          <a:xfrm>
            <a:off x="245071" y="1714408"/>
            <a:ext cx="3257746" cy="1801811"/>
          </a:xfrm>
          <a:prstGeom prst="rect">
            <a:avLst/>
          </a:prstGeom>
        </p:spPr>
      </p:pic>
      <p:pic>
        <p:nvPicPr>
          <p:cNvPr id="7" name="Audio 6">
            <a:hlinkClick r:id="" action="ppaction://media"/>
            <a:extLst>
              <a:ext uri="{FF2B5EF4-FFF2-40B4-BE49-F238E27FC236}">
                <a16:creationId xmlns:a16="http://schemas.microsoft.com/office/drawing/2014/main" id="{4143F004-2CD5-4C49-8770-DBF62530DA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69509597"/>
      </p:ext>
    </p:extLst>
  </p:cSld>
  <p:clrMapOvr>
    <a:masterClrMapping/>
  </p:clrMapOvr>
  <mc:AlternateContent xmlns:mc="http://schemas.openxmlformats.org/markup-compatibility/2006">
    <mc:Choice xmlns:p14="http://schemas.microsoft.com/office/powerpoint/2010/main" Requires="p14">
      <p:transition spd="slow" p14:dur="2000" advTm="35114"/>
    </mc:Choice>
    <mc:Fallback>
      <p:transition spd="slow" advTm="35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4C4F-3824-436B-BA7E-60AB61465897}"/>
              </a:ext>
            </a:extLst>
          </p:cNvPr>
          <p:cNvSpPr>
            <a:spLocks noGrp="1"/>
          </p:cNvSpPr>
          <p:nvPr>
            <p:ph type="title"/>
          </p:nvPr>
        </p:nvSpPr>
        <p:spPr>
          <a:xfrm>
            <a:off x="396573" y="320675"/>
            <a:ext cx="11407487" cy="1325563"/>
          </a:xfrm>
        </p:spPr>
        <p:txBody>
          <a:bodyPr>
            <a:normAutofit/>
          </a:bodyPr>
          <a:lstStyle/>
          <a:p>
            <a:r>
              <a:rPr lang="en-GB" sz="5400"/>
              <a:t>Methodology - Overview</a:t>
            </a:r>
          </a:p>
        </p:txBody>
      </p:sp>
      <p:graphicFrame>
        <p:nvGraphicFramePr>
          <p:cNvPr id="5" name="Content Placeholder 2">
            <a:extLst>
              <a:ext uri="{FF2B5EF4-FFF2-40B4-BE49-F238E27FC236}">
                <a16:creationId xmlns:a16="http://schemas.microsoft.com/office/drawing/2014/main" id="{DDF0C1CF-3F3A-4DF1-BAEE-6E2AF6F5F3DE}"/>
              </a:ext>
            </a:extLst>
          </p:cNvPr>
          <p:cNvGraphicFramePr>
            <a:graphicFrameLocks noGrp="1"/>
          </p:cNvGraphicFramePr>
          <p:nvPr>
            <p:ph idx="1"/>
            <p:extLst>
              <p:ext uri="{D42A27DB-BD31-4B8C-83A1-F6EECF244321}">
                <p14:modId xmlns:p14="http://schemas.microsoft.com/office/powerpoint/2010/main" val="215615894"/>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5" name="Slide Number Placeholder 34">
            <a:extLst>
              <a:ext uri="{FF2B5EF4-FFF2-40B4-BE49-F238E27FC236}">
                <a16:creationId xmlns:a16="http://schemas.microsoft.com/office/drawing/2014/main" id="{F873CDD2-72A1-49FD-8FCB-350497AD99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GB" sz="1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B7718816-9FCF-4D4C-A88E-676D43A5D99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99260" y="6176963"/>
            <a:ext cx="609600" cy="609600"/>
          </a:xfrm>
          <a:prstGeom prst="rect">
            <a:avLst/>
          </a:prstGeom>
        </p:spPr>
      </p:pic>
    </p:spTree>
    <p:extLst>
      <p:ext uri="{BB962C8B-B14F-4D97-AF65-F5344CB8AC3E}">
        <p14:creationId xmlns:p14="http://schemas.microsoft.com/office/powerpoint/2010/main" val="2292323324"/>
      </p:ext>
    </p:extLst>
  </p:cSld>
  <p:clrMapOvr>
    <a:masterClrMapping/>
  </p:clrMapOvr>
  <mc:AlternateContent xmlns:mc="http://schemas.openxmlformats.org/markup-compatibility/2006">
    <mc:Choice xmlns:p14="http://schemas.microsoft.com/office/powerpoint/2010/main" Requires="p14">
      <p:transition spd="slow" p14:dur="2000" advTm="14500"/>
    </mc:Choice>
    <mc:Fallback>
      <p:transition spd="slow" advTm="1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D2CC-DA8C-4BED-B444-0AF213D11A62}"/>
              </a:ext>
            </a:extLst>
          </p:cNvPr>
          <p:cNvSpPr>
            <a:spLocks noGrp="1"/>
          </p:cNvSpPr>
          <p:nvPr>
            <p:ph type="title"/>
          </p:nvPr>
        </p:nvSpPr>
        <p:spPr/>
        <p:txBody>
          <a:bodyPr/>
          <a:lstStyle/>
          <a:p>
            <a:r>
              <a:rPr lang="en-GB"/>
              <a:t>Technologies Used</a:t>
            </a:r>
          </a:p>
        </p:txBody>
      </p:sp>
      <p:graphicFrame>
        <p:nvGraphicFramePr>
          <p:cNvPr id="12" name="Content Placeholder 2">
            <a:extLst>
              <a:ext uri="{FF2B5EF4-FFF2-40B4-BE49-F238E27FC236}">
                <a16:creationId xmlns:a16="http://schemas.microsoft.com/office/drawing/2014/main" id="{F51D4A2C-0A38-412B-9192-33E3A82E9A3F}"/>
              </a:ext>
            </a:extLst>
          </p:cNvPr>
          <p:cNvGraphicFramePr>
            <a:graphicFrameLocks noGrp="1"/>
          </p:cNvGraphicFramePr>
          <p:nvPr>
            <p:ph idx="1"/>
            <p:extLst>
              <p:ext uri="{D42A27DB-BD31-4B8C-83A1-F6EECF244321}">
                <p14:modId xmlns:p14="http://schemas.microsoft.com/office/powerpoint/2010/main" val="3522290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Slide Number Placeholder 3">
            <a:extLst>
              <a:ext uri="{FF2B5EF4-FFF2-40B4-BE49-F238E27FC236}">
                <a16:creationId xmlns:a16="http://schemas.microsoft.com/office/drawing/2014/main" id="{AFACD68B-CC6C-478F-A5EC-C0DFAB9569D6}"/>
              </a:ext>
            </a:extLst>
          </p:cNvPr>
          <p:cNvSpPr>
            <a:spLocks noGrp="1"/>
          </p:cNvSpPr>
          <p:nvPr>
            <p:ph type="sldNum" sz="quarter" idx="12"/>
          </p:nvPr>
        </p:nvSpPr>
        <p:spPr/>
        <p:txBody>
          <a:bodyPr/>
          <a:lstStyle/>
          <a:p>
            <a:fld id="{330EA680-D336-4FF7-8B7A-9848BB0A1C32}" type="slidenum">
              <a:rPr lang="en-GB" smtClean="0"/>
              <a:t>7</a:t>
            </a:fld>
            <a:endParaRPr lang="en-GB"/>
          </a:p>
        </p:txBody>
      </p:sp>
      <p:pic>
        <p:nvPicPr>
          <p:cNvPr id="6" name="Picture 5" descr="Flask Logo">
            <a:extLst>
              <a:ext uri="{FF2B5EF4-FFF2-40B4-BE49-F238E27FC236}">
                <a16:creationId xmlns:a16="http://schemas.microsoft.com/office/drawing/2014/main" id="{40B296A7-E757-4096-ABEF-40EF03FAAF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67653" y="2223233"/>
            <a:ext cx="820684" cy="1054922"/>
          </a:xfrm>
          <a:prstGeom prst="rect">
            <a:avLst/>
          </a:prstGeom>
        </p:spPr>
      </p:pic>
      <p:pic>
        <p:nvPicPr>
          <p:cNvPr id="8" name="Picture 7" descr="Heroku Logo">
            <a:extLst>
              <a:ext uri="{FF2B5EF4-FFF2-40B4-BE49-F238E27FC236}">
                <a16:creationId xmlns:a16="http://schemas.microsoft.com/office/drawing/2014/main" id="{4E5991B9-8DDF-4A05-A2E3-AF0ACE69A41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95614" y="3820866"/>
            <a:ext cx="2343886" cy="703166"/>
          </a:xfrm>
          <a:prstGeom prst="rect">
            <a:avLst/>
          </a:prstGeom>
        </p:spPr>
      </p:pic>
      <p:pic>
        <p:nvPicPr>
          <p:cNvPr id="10" name="Picture 9" descr="Logo&#10;&#10;Description automatically generated">
            <a:extLst>
              <a:ext uri="{FF2B5EF4-FFF2-40B4-BE49-F238E27FC236}">
                <a16:creationId xmlns:a16="http://schemas.microsoft.com/office/drawing/2014/main" id="{894694F1-0242-4C56-8B76-48F410B870F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95614" y="5084755"/>
            <a:ext cx="2343886" cy="947745"/>
          </a:xfrm>
          <a:prstGeom prst="rect">
            <a:avLst/>
          </a:prstGeom>
        </p:spPr>
      </p:pic>
      <p:pic>
        <p:nvPicPr>
          <p:cNvPr id="7" name="Audio 6">
            <a:hlinkClick r:id="" action="ppaction://media"/>
            <a:extLst>
              <a:ext uri="{FF2B5EF4-FFF2-40B4-BE49-F238E27FC236}">
                <a16:creationId xmlns:a16="http://schemas.microsoft.com/office/drawing/2014/main" id="{1AA925B4-F740-448F-ABE2-91AB7E3208A9}"/>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353800" y="6111875"/>
            <a:ext cx="609600" cy="609600"/>
          </a:xfrm>
          <a:prstGeom prst="rect">
            <a:avLst/>
          </a:prstGeom>
        </p:spPr>
      </p:pic>
    </p:spTree>
    <p:extLst>
      <p:ext uri="{BB962C8B-B14F-4D97-AF65-F5344CB8AC3E}">
        <p14:creationId xmlns:p14="http://schemas.microsoft.com/office/powerpoint/2010/main" val="1762025963"/>
      </p:ext>
    </p:extLst>
  </p:cSld>
  <p:clrMapOvr>
    <a:masterClrMapping/>
  </p:clrMapOvr>
  <mc:AlternateContent xmlns:mc="http://schemas.openxmlformats.org/markup-compatibility/2006">
    <mc:Choice xmlns:p14="http://schemas.microsoft.com/office/powerpoint/2010/main" Requires="p14">
      <p:transition spd="slow" p14:dur="2000" advTm="52500"/>
    </mc:Choice>
    <mc:Fallback>
      <p:transition spd="slow" advTm="5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B08C76A-E0DA-4FE0-9DE0-8537FC95C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ED097">
                  <a:tint val="66000"/>
                  <a:satMod val="160000"/>
                </a:srgbClr>
              </a:gs>
              <a:gs pos="50000">
                <a:srgbClr val="6ED097">
                  <a:tint val="44500"/>
                  <a:satMod val="160000"/>
                </a:srgbClr>
              </a:gs>
              <a:gs pos="100000">
                <a:srgbClr val="6ED097">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DABD08-874D-458E-9F47-A4DC94F0C7FB}"/>
              </a:ext>
            </a:extLst>
          </p:cNvPr>
          <p:cNvSpPr>
            <a:spLocks noGrp="1"/>
          </p:cNvSpPr>
          <p:nvPr>
            <p:ph type="title"/>
          </p:nvPr>
        </p:nvSpPr>
        <p:spPr>
          <a:xfrm>
            <a:off x="7103298" y="342919"/>
            <a:ext cx="4537496" cy="1171242"/>
          </a:xfrm>
        </p:spPr>
        <p:txBody>
          <a:bodyPr/>
          <a:lstStyle/>
          <a:p>
            <a:r>
              <a:rPr lang="en-GB"/>
              <a:t>Passroclus Website</a:t>
            </a:r>
          </a:p>
        </p:txBody>
      </p:sp>
      <p:sp>
        <p:nvSpPr>
          <p:cNvPr id="3" name="Content Placeholder 2">
            <a:extLst>
              <a:ext uri="{FF2B5EF4-FFF2-40B4-BE49-F238E27FC236}">
                <a16:creationId xmlns:a16="http://schemas.microsoft.com/office/drawing/2014/main" id="{9EA82BF8-2CC0-412C-A23E-CFDA67331ADC}"/>
              </a:ext>
            </a:extLst>
          </p:cNvPr>
          <p:cNvSpPr>
            <a:spLocks noGrp="1"/>
          </p:cNvSpPr>
          <p:nvPr>
            <p:ph idx="1"/>
          </p:nvPr>
        </p:nvSpPr>
        <p:spPr>
          <a:xfrm>
            <a:off x="7183225" y="1754530"/>
            <a:ext cx="4671343" cy="4174930"/>
          </a:xfrm>
        </p:spPr>
        <p:txBody>
          <a:bodyPr>
            <a:normAutofit lnSpcReduction="10000"/>
          </a:bodyPr>
          <a:lstStyle/>
          <a:p>
            <a:r>
              <a:rPr lang="en-GB"/>
              <a:t>Prototype appearance is subject to change, functions will remain.</a:t>
            </a:r>
          </a:p>
          <a:p>
            <a:endParaRPr lang="en-GB"/>
          </a:p>
          <a:p>
            <a:r>
              <a:rPr lang="en-GB"/>
              <a:t>Two main functions, passphrase generator and strength checker.</a:t>
            </a:r>
          </a:p>
          <a:p>
            <a:endParaRPr lang="en-GB"/>
          </a:p>
          <a:p>
            <a:r>
              <a:rPr lang="en-GB"/>
              <a:t>FAQ’s containing information about Passroclus.</a:t>
            </a:r>
          </a:p>
        </p:txBody>
      </p:sp>
      <p:sp>
        <p:nvSpPr>
          <p:cNvPr id="4" name="Slide Number Placeholder 3">
            <a:extLst>
              <a:ext uri="{FF2B5EF4-FFF2-40B4-BE49-F238E27FC236}">
                <a16:creationId xmlns:a16="http://schemas.microsoft.com/office/drawing/2014/main" id="{094F531C-EC66-4ECA-AD17-789A9AF715C0}"/>
              </a:ext>
            </a:extLst>
          </p:cNvPr>
          <p:cNvSpPr>
            <a:spLocks noGrp="1"/>
          </p:cNvSpPr>
          <p:nvPr>
            <p:ph type="sldNum" sz="quarter" idx="12"/>
          </p:nvPr>
        </p:nvSpPr>
        <p:spPr/>
        <p:txBody>
          <a:bodyPr/>
          <a:lstStyle/>
          <a:p>
            <a:fld id="{330EA680-D336-4FF7-8B7A-9848BB0A1C32}" type="slidenum">
              <a:rPr lang="en-GB" smtClean="0"/>
              <a:t>8</a:t>
            </a:fld>
            <a:endParaRPr lang="en-GB"/>
          </a:p>
        </p:txBody>
      </p:sp>
      <p:pic>
        <p:nvPicPr>
          <p:cNvPr id="6" name="Picture 5">
            <a:extLst>
              <a:ext uri="{FF2B5EF4-FFF2-40B4-BE49-F238E27FC236}">
                <a16:creationId xmlns:a16="http://schemas.microsoft.com/office/drawing/2014/main" id="{80DCC530-29D2-4421-A000-33C555D49BB7}"/>
              </a:ext>
            </a:extLst>
          </p:cNvPr>
          <p:cNvPicPr>
            <a:picLocks noChangeAspect="1"/>
          </p:cNvPicPr>
          <p:nvPr/>
        </p:nvPicPr>
        <p:blipFill>
          <a:blip r:embed="rId5"/>
          <a:stretch>
            <a:fillRect/>
          </a:stretch>
        </p:blipFill>
        <p:spPr>
          <a:xfrm>
            <a:off x="337432" y="1929353"/>
            <a:ext cx="6186211" cy="3387366"/>
          </a:xfrm>
          <a:prstGeom prst="rect">
            <a:avLst/>
          </a:prstGeom>
        </p:spPr>
      </p:pic>
      <p:pic>
        <p:nvPicPr>
          <p:cNvPr id="7" name="Audio 6">
            <a:hlinkClick r:id="" action="ppaction://media"/>
            <a:extLst>
              <a:ext uri="{FF2B5EF4-FFF2-40B4-BE49-F238E27FC236}">
                <a16:creationId xmlns:a16="http://schemas.microsoft.com/office/drawing/2014/main" id="{D3BDE162-5721-4912-ABD7-73950EE6F3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49957" y="6086849"/>
            <a:ext cx="609600" cy="609600"/>
          </a:xfrm>
          <a:prstGeom prst="rect">
            <a:avLst/>
          </a:prstGeom>
        </p:spPr>
      </p:pic>
    </p:spTree>
    <p:extLst>
      <p:ext uri="{BB962C8B-B14F-4D97-AF65-F5344CB8AC3E}">
        <p14:creationId xmlns:p14="http://schemas.microsoft.com/office/powerpoint/2010/main" val="687674768"/>
      </p:ext>
    </p:extLst>
  </p:cSld>
  <p:clrMapOvr>
    <a:masterClrMapping/>
  </p:clrMapOvr>
  <mc:AlternateContent xmlns:mc="http://schemas.openxmlformats.org/markup-compatibility/2006">
    <mc:Choice xmlns:p14="http://schemas.microsoft.com/office/powerpoint/2010/main" Requires="p14">
      <p:transition spd="slow" p14:dur="2000" advTm="26000"/>
    </mc:Choice>
    <mc:Fallback>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D90C364-6F88-4D7B-AF82-4F1A43BBC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gradFill flip="none" rotWithShape="1">
            <a:gsLst>
              <a:gs pos="0">
                <a:srgbClr val="67B3D6">
                  <a:tint val="66000"/>
                  <a:satMod val="160000"/>
                </a:srgbClr>
              </a:gs>
              <a:gs pos="50000">
                <a:srgbClr val="67B3D6">
                  <a:tint val="44500"/>
                  <a:satMod val="160000"/>
                </a:srgbClr>
              </a:gs>
              <a:gs pos="100000">
                <a:srgbClr val="67B3D6">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DDB153-29D9-4F32-9F98-0E0F24E83320}"/>
              </a:ext>
            </a:extLst>
          </p:cNvPr>
          <p:cNvSpPr>
            <a:spLocks noGrp="1"/>
          </p:cNvSpPr>
          <p:nvPr>
            <p:ph type="title"/>
          </p:nvPr>
        </p:nvSpPr>
        <p:spPr>
          <a:xfrm>
            <a:off x="7588578" y="215900"/>
            <a:ext cx="4217985" cy="1267684"/>
          </a:xfrm>
        </p:spPr>
        <p:txBody>
          <a:bodyPr/>
          <a:lstStyle/>
          <a:p>
            <a:r>
              <a:rPr lang="en-GB"/>
              <a:t>Strength Checker</a:t>
            </a:r>
          </a:p>
        </p:txBody>
      </p:sp>
      <p:sp>
        <p:nvSpPr>
          <p:cNvPr id="3" name="Content Placeholder 2">
            <a:extLst>
              <a:ext uri="{FF2B5EF4-FFF2-40B4-BE49-F238E27FC236}">
                <a16:creationId xmlns:a16="http://schemas.microsoft.com/office/drawing/2014/main" id="{B465795E-8958-46ED-BA45-AF86914C1F30}"/>
              </a:ext>
            </a:extLst>
          </p:cNvPr>
          <p:cNvSpPr>
            <a:spLocks noGrp="1"/>
          </p:cNvSpPr>
          <p:nvPr>
            <p:ph idx="1"/>
          </p:nvPr>
        </p:nvSpPr>
        <p:spPr>
          <a:xfrm>
            <a:off x="7758115" y="1569697"/>
            <a:ext cx="3520402" cy="4386639"/>
          </a:xfrm>
        </p:spPr>
        <p:txBody>
          <a:bodyPr>
            <a:normAutofit fontScale="92500" lnSpcReduction="20000"/>
          </a:bodyPr>
          <a:lstStyle/>
          <a:p>
            <a:r>
              <a:rPr lang="en-GB"/>
              <a:t>Calculates the overall entropy of the entered password/phrase.</a:t>
            </a:r>
          </a:p>
          <a:p>
            <a:endParaRPr lang="en-GB"/>
          </a:p>
          <a:p>
            <a:r>
              <a:rPr lang="en-GB"/>
              <a:t>If the password has been breached, the user is urged to change it.</a:t>
            </a:r>
          </a:p>
          <a:p>
            <a:endParaRPr lang="en-GB"/>
          </a:p>
          <a:p>
            <a:r>
              <a:rPr lang="en-GB"/>
              <a:t>Traffic light system is in place to emphasise the security of the entered pass.</a:t>
            </a:r>
          </a:p>
        </p:txBody>
      </p:sp>
      <p:sp>
        <p:nvSpPr>
          <p:cNvPr id="4" name="Slide Number Placeholder 3">
            <a:extLst>
              <a:ext uri="{FF2B5EF4-FFF2-40B4-BE49-F238E27FC236}">
                <a16:creationId xmlns:a16="http://schemas.microsoft.com/office/drawing/2014/main" id="{1779F0CA-91A5-4BE3-8C69-1E6DA1540B2D}"/>
              </a:ext>
            </a:extLst>
          </p:cNvPr>
          <p:cNvSpPr>
            <a:spLocks noGrp="1"/>
          </p:cNvSpPr>
          <p:nvPr>
            <p:ph type="sldNum" sz="quarter" idx="12"/>
          </p:nvPr>
        </p:nvSpPr>
        <p:spPr/>
        <p:txBody>
          <a:bodyPr/>
          <a:lstStyle/>
          <a:p>
            <a:fld id="{330EA680-D336-4FF7-8B7A-9848BB0A1C32}" type="slidenum">
              <a:rPr lang="en-GB" smtClean="0"/>
              <a:t>9</a:t>
            </a:fld>
            <a:endParaRPr lang="en-GB"/>
          </a:p>
        </p:txBody>
      </p:sp>
      <p:pic>
        <p:nvPicPr>
          <p:cNvPr id="8" name="Picture 7">
            <a:extLst>
              <a:ext uri="{FF2B5EF4-FFF2-40B4-BE49-F238E27FC236}">
                <a16:creationId xmlns:a16="http://schemas.microsoft.com/office/drawing/2014/main" id="{13C15D45-5F5C-48C2-988A-E9614AFBA755}"/>
              </a:ext>
            </a:extLst>
          </p:cNvPr>
          <p:cNvPicPr>
            <a:picLocks noChangeAspect="1"/>
          </p:cNvPicPr>
          <p:nvPr/>
        </p:nvPicPr>
        <p:blipFill>
          <a:blip r:embed="rId5"/>
          <a:stretch>
            <a:fillRect/>
          </a:stretch>
        </p:blipFill>
        <p:spPr>
          <a:xfrm>
            <a:off x="385437" y="1447182"/>
            <a:ext cx="6129545" cy="3607002"/>
          </a:xfrm>
          <a:prstGeom prst="rect">
            <a:avLst/>
          </a:prstGeom>
        </p:spPr>
      </p:pic>
      <p:pic>
        <p:nvPicPr>
          <p:cNvPr id="5" name="Audio 4">
            <a:hlinkClick r:id="" action="ppaction://media"/>
            <a:extLst>
              <a:ext uri="{FF2B5EF4-FFF2-40B4-BE49-F238E27FC236}">
                <a16:creationId xmlns:a16="http://schemas.microsoft.com/office/drawing/2014/main" id="{D6AFF7F8-52B1-4754-A228-941449E911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1763" y="6111875"/>
            <a:ext cx="609600" cy="609600"/>
          </a:xfrm>
          <a:prstGeom prst="rect">
            <a:avLst/>
          </a:prstGeom>
        </p:spPr>
      </p:pic>
    </p:spTree>
    <p:extLst>
      <p:ext uri="{BB962C8B-B14F-4D97-AF65-F5344CB8AC3E}">
        <p14:creationId xmlns:p14="http://schemas.microsoft.com/office/powerpoint/2010/main" val="3695929937"/>
      </p:ext>
    </p:extLst>
  </p:cSld>
  <p:clrMapOvr>
    <a:masterClrMapping/>
  </p:clrMapOvr>
  <mc:AlternateContent xmlns:mc="http://schemas.openxmlformats.org/markup-compatibility/2006">
    <mc:Choice xmlns:p14="http://schemas.microsoft.com/office/powerpoint/2010/main" Requires="p14">
      <p:transition spd="slow" p14:dur="2000" advTm="44500"/>
    </mc:Choice>
    <mc:Fallback>
      <p:transition spd="slow" advTm="4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6"/>
</p:tagLst>
</file>

<file path=ppt/tags/tag10.xml><?xml version="1.0" encoding="utf-8"?>
<p:tagLst xmlns:a="http://schemas.openxmlformats.org/drawingml/2006/main" xmlns:r="http://schemas.openxmlformats.org/officeDocument/2006/relationships" xmlns:p="http://schemas.openxmlformats.org/presentationml/2006/main">
  <p:tag name="TIMING" val="|2.2"/>
</p:tagLst>
</file>

<file path=ppt/tags/tag2.xml><?xml version="1.0" encoding="utf-8"?>
<p:tagLst xmlns:a="http://schemas.openxmlformats.org/drawingml/2006/main" xmlns:r="http://schemas.openxmlformats.org/officeDocument/2006/relationships" xmlns:p="http://schemas.openxmlformats.org/presentationml/2006/main">
  <p:tag name="TIMING" val="|9.6|5|2.7|3.1|1.7|2.7"/>
</p:tagLst>
</file>

<file path=ppt/tags/tag3.xml><?xml version="1.0" encoding="utf-8"?>
<p:tagLst xmlns:a="http://schemas.openxmlformats.org/drawingml/2006/main" xmlns:r="http://schemas.openxmlformats.org/officeDocument/2006/relationships" xmlns:p="http://schemas.openxmlformats.org/presentationml/2006/main">
  <p:tag name="TIMING" val="|12.7|15.2"/>
</p:tagLst>
</file>

<file path=ppt/tags/tag4.xml><?xml version="1.0" encoding="utf-8"?>
<p:tagLst xmlns:a="http://schemas.openxmlformats.org/drawingml/2006/main" xmlns:r="http://schemas.openxmlformats.org/officeDocument/2006/relationships" xmlns:p="http://schemas.openxmlformats.org/presentationml/2006/main">
  <p:tag name="TIMING" val="|4.6|6.1|18.8"/>
</p:tagLst>
</file>

<file path=ppt/tags/tag5.xml><?xml version="1.0" encoding="utf-8"?>
<p:tagLst xmlns:a="http://schemas.openxmlformats.org/drawingml/2006/main" xmlns:r="http://schemas.openxmlformats.org/officeDocument/2006/relationships" xmlns:p="http://schemas.openxmlformats.org/presentationml/2006/main">
  <p:tag name="TIMING" val="|12.4|0.9|5.1|13.9"/>
</p:tagLst>
</file>

<file path=ppt/tags/tag6.xml><?xml version="1.0" encoding="utf-8"?>
<p:tagLst xmlns:a="http://schemas.openxmlformats.org/drawingml/2006/main" xmlns:r="http://schemas.openxmlformats.org/officeDocument/2006/relationships" xmlns:p="http://schemas.openxmlformats.org/presentationml/2006/main">
  <p:tag name="TIMING" val="|16.4|10.5"/>
</p:tagLst>
</file>

<file path=ppt/tags/tag7.xml><?xml version="1.0" encoding="utf-8"?>
<p:tagLst xmlns:a="http://schemas.openxmlformats.org/drawingml/2006/main" xmlns:r="http://schemas.openxmlformats.org/officeDocument/2006/relationships" xmlns:p="http://schemas.openxmlformats.org/presentationml/2006/main">
  <p:tag name="TIMING" val="|3.1|4.4|24|19.5|18.8|13.4"/>
</p:tagLst>
</file>

<file path=ppt/tags/tag8.xml><?xml version="1.0" encoding="utf-8"?>
<p:tagLst xmlns:a="http://schemas.openxmlformats.org/drawingml/2006/main" xmlns:r="http://schemas.openxmlformats.org/officeDocument/2006/relationships" xmlns:p="http://schemas.openxmlformats.org/presentationml/2006/main">
  <p:tag name="TIMING" val="|0.7|4.1|7.1|9.3"/>
</p:tagLst>
</file>

<file path=ppt/tags/tag9.xml><?xml version="1.0" encoding="utf-8"?>
<p:tagLst xmlns:a="http://schemas.openxmlformats.org/drawingml/2006/main" xmlns:r="http://schemas.openxmlformats.org/officeDocument/2006/relationships" xmlns:p="http://schemas.openxmlformats.org/presentationml/2006/main">
  <p:tag name="TIMING" val="|3.4|14.3|14.8|10.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C871E9A7171847BFE202EA18ADF76B" ma:contentTypeVersion="8" ma:contentTypeDescription="Create a new document." ma:contentTypeScope="" ma:versionID="5bb86ecbc1ab67ab5facfcb8bbff9a2e">
  <xsd:schema xmlns:xsd="http://www.w3.org/2001/XMLSchema" xmlns:xs="http://www.w3.org/2001/XMLSchema" xmlns:p="http://schemas.microsoft.com/office/2006/metadata/properties" xmlns:ns2="496756dd-641a-43f2-a362-d1031fe66593" targetNamespace="http://schemas.microsoft.com/office/2006/metadata/properties" ma:root="true" ma:fieldsID="6b2689b1bce43c2177776bd9037d3495" ns2:_="">
    <xsd:import namespace="496756dd-641a-43f2-a362-d1031fe6659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6756dd-641a-43f2-a362-d1031fe665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6EF834-D536-4901-8731-2C6BCD2158EA}">
  <ds:schemaRefs>
    <ds:schemaRef ds:uri="http://schemas.microsoft.com/sharepoint/v3/contenttype/forms"/>
  </ds:schemaRefs>
</ds:datastoreItem>
</file>

<file path=customXml/itemProps2.xml><?xml version="1.0" encoding="utf-8"?>
<ds:datastoreItem xmlns:ds="http://schemas.openxmlformats.org/officeDocument/2006/customXml" ds:itemID="{57669421-3FC5-44D9-A6C4-A2A6CAF87070}">
  <ds:schemaRefs>
    <ds:schemaRef ds:uri="496756dd-641a-43f2-a362-d1031fe665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D41EF1-A912-4134-8BC3-96633FECC787}">
  <ds:schemaRefs>
    <ds:schemaRef ds:uri="496756dd-641a-43f2-a362-d1031fe665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3777</Words>
  <Application>Microsoft Office PowerPoint</Application>
  <PresentationFormat>Widescreen</PresentationFormat>
  <Paragraphs>371</Paragraphs>
  <Slides>25</Slides>
  <Notes>25</Notes>
  <HiddenSlides>0</HiddenSlides>
  <MMClips>24</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Calibri</vt:lpstr>
      <vt:lpstr>Calibri Light</vt:lpstr>
      <vt:lpstr>office theme</vt:lpstr>
      <vt:lpstr>Office Theme</vt:lpstr>
      <vt:lpstr>PowerPoint Presentation</vt:lpstr>
      <vt:lpstr>Presentation Outline</vt:lpstr>
      <vt:lpstr>PowerPoint Presentation</vt:lpstr>
      <vt:lpstr>Background  Problem Statement</vt:lpstr>
      <vt:lpstr>What is  Passroclus?</vt:lpstr>
      <vt:lpstr>Methodology - Overview</vt:lpstr>
      <vt:lpstr>Technologies Used</vt:lpstr>
      <vt:lpstr>Passroclus Website</vt:lpstr>
      <vt:lpstr>Strength Checker</vt:lpstr>
      <vt:lpstr>PowerPoint Presentation</vt:lpstr>
      <vt:lpstr>Passphrase Generator</vt:lpstr>
      <vt:lpstr>FAQs</vt:lpstr>
      <vt:lpstr>Browser Add-On</vt:lpstr>
      <vt:lpstr>Results</vt:lpstr>
      <vt:lpstr> Conclusions</vt:lpstr>
      <vt:lpstr>Client  Expectations</vt:lpstr>
      <vt:lpstr>Educational Aspect</vt:lpstr>
      <vt:lpstr>Wide and Easy  Useability</vt:lpstr>
      <vt:lpstr>Protection and  Deterrence</vt:lpstr>
      <vt:lpstr>Dynamic  Projections</vt:lpstr>
      <vt:lpstr>Future Improvements  </vt:lpstr>
      <vt:lpstr>Identified Limitations </vt:lpstr>
      <vt:lpstr>Reflections </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CATRIONA KIRKWOOD</dc:creator>
  <cp:lastModifiedBy>PETER CAPTAIN</cp:lastModifiedBy>
  <cp:revision>1</cp:revision>
  <dcterms:created xsi:type="dcterms:W3CDTF">2021-04-19T14:19:55Z</dcterms:created>
  <dcterms:modified xsi:type="dcterms:W3CDTF">2021-04-19T16:52:29Z</dcterms:modified>
</cp:coreProperties>
</file>